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21" r:id="rId3"/>
    <p:sldId id="323" r:id="rId4"/>
    <p:sldId id="322" r:id="rId5"/>
    <p:sldId id="257" r:id="rId6"/>
    <p:sldId id="337" r:id="rId7"/>
    <p:sldId id="329" r:id="rId8"/>
    <p:sldId id="332" r:id="rId9"/>
    <p:sldId id="331" r:id="rId10"/>
    <p:sldId id="333" r:id="rId11"/>
    <p:sldId id="334" r:id="rId12"/>
    <p:sldId id="330" r:id="rId13"/>
    <p:sldId id="325" r:id="rId14"/>
    <p:sldId id="336" r:id="rId15"/>
    <p:sldId id="346" r:id="rId16"/>
    <p:sldId id="347" r:id="rId17"/>
    <p:sldId id="326" r:id="rId18"/>
    <p:sldId id="327" r:id="rId19"/>
    <p:sldId id="340" r:id="rId20"/>
    <p:sldId id="339" r:id="rId21"/>
    <p:sldId id="341" r:id="rId22"/>
    <p:sldId id="328" r:id="rId23"/>
    <p:sldId id="342" r:id="rId24"/>
    <p:sldId id="343" r:id="rId25"/>
    <p:sldId id="267" r:id="rId26"/>
    <p:sldId id="269" r:id="rId27"/>
    <p:sldId id="344" r:id="rId28"/>
    <p:sldId id="338" r:id="rId29"/>
    <p:sldId id="345" r:id="rId30"/>
    <p:sldId id="259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i5HhQR+qPTmzmQX0bUVlUDMVk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3E37-53CB-A63D-8282-D5B1A3900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17A70-D063-DCF6-C5CF-3D43832EA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31C35-6444-38E1-9B47-C1113593C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FDC92-D74C-627D-B250-59AAC6A76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40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70F29-1907-25E5-2983-41D0A7AA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26CD0-76B1-138D-926A-0DCC68FA3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615EC-342E-BA35-2A99-5529C8BCF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CC7BB-0932-C9AB-B2D4-3A9A595EC3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6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B25D-B787-E2B0-7915-6CA93E13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51060-14B9-9633-0583-FC3993753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A6DA9-92B5-7FCC-1E46-224DC445A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3FF5-7C89-5FC3-F27B-3A77B17165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2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FDBBA-F177-94AD-D8E7-28F18D81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AE6D-AA96-F546-75F3-4172581D7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5F15E-BF04-F8BA-26ED-8F425A4F2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68494-5ED0-2E4A-3026-E25F7EF90D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49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627EE-9069-291F-A442-F337408AF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E4752-360B-85DB-9676-27E2B9DB7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20BF7-FAB5-ED86-8E96-2B7E08549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5A295-8554-AF78-4DBA-C0ECBF59D1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19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ADC9A-A6F9-E056-14DA-FBAF77485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66796-A18F-2A81-07C9-7D195C172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5018B-384F-7C0F-42D7-3AFE39838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C7A-A30A-E61F-EBDE-1AFF64887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87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75493-FEBF-E090-9CCF-214431245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3B938-6F4D-D765-8E1D-A9BB4F336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298E4F-1094-F212-3CBE-77041A68C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1D46-CCCF-FC07-8A87-68CD377DEA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8540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F9D9-474C-0054-C0EF-3493F8BB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56120-8718-3192-E708-93042A1B9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D1E79-3863-19EF-0D82-725E6C5ED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7DF92-0445-3109-0DE2-BE4D6145F0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39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E4966-6041-1D4A-8E45-EBA328D6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04B9-FE10-D041-9580-56F2E794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7674-CD40-9342-844C-C0092DE6C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6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1219170" lvl="1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402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Google Shape;17;p27"/>
          <p:cNvSpPr/>
          <p:nvPr/>
        </p:nvSpPr>
        <p:spPr>
          <a:xfrm>
            <a:off x="0" y="6561433"/>
            <a:ext cx="12203200" cy="29760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7"/>
          <p:cNvSpPr txBox="1"/>
          <p:nvPr/>
        </p:nvSpPr>
        <p:spPr>
          <a:xfrm>
            <a:off x="11471600" y="6561667"/>
            <a:ext cx="7316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t>‹#›</a:t>
            </a:fld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7"/>
          <p:cNvPicPr preferRelativeResize="0"/>
          <p:nvPr/>
        </p:nvPicPr>
        <p:blipFill rotWithShape="1">
          <a:blip r:embed="rId2">
            <a:alphaModFix/>
          </a:blip>
          <a:srcRect l="31957" t="29970" r="32950" b="30138"/>
          <a:stretch/>
        </p:blipFill>
        <p:spPr>
          <a:xfrm>
            <a:off x="0" y="6557833"/>
            <a:ext cx="261787" cy="2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7"/>
          <p:cNvSpPr txBox="1"/>
          <p:nvPr/>
        </p:nvSpPr>
        <p:spPr>
          <a:xfrm>
            <a:off x="261800" y="6505267"/>
            <a:ext cx="4551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&amp; Hybrid Intelligence Lab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98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 descr="NWU PPT Wide Opt 1_Master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-29908"/>
            <a:ext cx="12192000" cy="688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bagcilab.com/" TargetMode="External"/><Relationship Id="rId4" Type="http://schemas.openxmlformats.org/officeDocument/2006/relationships/hyperlink" Target="mailto:hongyi.pan@northwester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ongyi.pan@northwestern.edu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agcila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image" Target="../media/image22.png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F18D-90F1-B950-3702-697D2879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1040" cy="1325563"/>
          </a:xfrm>
        </p:spPr>
        <p:txBody>
          <a:bodyPr wrap="square" anchor="ctr"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Federated Learning for Medical Image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21523-E94F-693A-5BBD-204D4F2BB0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88281" y="6400006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-US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A8E46F7F-81FE-17F2-7C80-89A246409396}"/>
              </a:ext>
            </a:extLst>
          </p:cNvPr>
          <p:cNvPicPr/>
          <p:nvPr/>
        </p:nvPicPr>
        <p:blipFill>
          <a:blip r:embed="rId2"/>
          <a:srcRect r="-2" b="11675"/>
          <a:stretch/>
        </p:blipFill>
        <p:spPr>
          <a:xfrm>
            <a:off x="838200" y="1881188"/>
            <a:ext cx="5067300" cy="435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4052072-EF16-8B4F-8ADC-2C976B65F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36" t="28642" r="30371" b="30124"/>
          <a:stretch/>
        </p:blipFill>
        <p:spPr>
          <a:xfrm>
            <a:off x="10469216" y="4839854"/>
            <a:ext cx="1266061" cy="1289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F623F-9B8B-E169-B6C7-3D49F7AA1C1C}"/>
              </a:ext>
            </a:extLst>
          </p:cNvPr>
          <p:cNvSpPr txBox="1"/>
          <p:nvPr/>
        </p:nvSpPr>
        <p:spPr>
          <a:xfrm>
            <a:off x="5829972" y="1961619"/>
            <a:ext cx="69166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/>
              <a:t>Hongyi Pan, Ph.D.,</a:t>
            </a:r>
            <a:endParaRPr lang="en-US" sz="2000" dirty="0"/>
          </a:p>
          <a:p>
            <a:pPr fontAlgn="base"/>
            <a:r>
              <a:rPr lang="en-US" sz="2000" dirty="0"/>
              <a:t>Postdoctoral Research Fellow, </a:t>
            </a:r>
          </a:p>
          <a:p>
            <a:pPr fontAlgn="base"/>
            <a:r>
              <a:rPr lang="en-US" sz="2000" dirty="0"/>
              <a:t>Machine &amp; Hybrid Intelligence Lab,</a:t>
            </a:r>
          </a:p>
          <a:p>
            <a:pPr fontAlgn="base"/>
            <a:r>
              <a:rPr lang="en-US" sz="2000" dirty="0"/>
              <a:t>Department of Radiology, Feinberg School of Medicine,</a:t>
            </a:r>
          </a:p>
          <a:p>
            <a:pPr fontAlgn="base"/>
            <a:r>
              <a:rPr lang="en-US" sz="2000" dirty="0"/>
              <a:t>Northwestern University,</a:t>
            </a:r>
          </a:p>
          <a:p>
            <a:pPr fontAlgn="base"/>
            <a:r>
              <a:rPr lang="en-US" sz="2000" dirty="0"/>
              <a:t>737 N. Michigan Avenue Suite 1600,</a:t>
            </a:r>
          </a:p>
          <a:p>
            <a:pPr fontAlgn="base"/>
            <a:r>
              <a:rPr lang="en-US" sz="2000" dirty="0"/>
              <a:t>Chicago, IL 60611, USA</a:t>
            </a:r>
          </a:p>
          <a:p>
            <a:pPr fontAlgn="base"/>
            <a:r>
              <a:rPr lang="en-US" sz="2000" dirty="0">
                <a:hlinkClick r:id="rId4"/>
              </a:rPr>
              <a:t>hongyi.pan@northwestern.edu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fontAlgn="base"/>
            <a:r>
              <a:rPr lang="en-US" sz="2000" dirty="0"/>
              <a:t>Web: 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err="1">
                <a:hlinkClick r:id="rId5"/>
              </a:rPr>
              <a:t>www.bagcilab.com</a:t>
            </a:r>
            <a:endParaRPr lang="en-US" sz="2000" dirty="0"/>
          </a:p>
          <a:p>
            <a:pPr fontAlgn="base"/>
            <a:endParaRPr lang="en-US" sz="2000" dirty="0"/>
          </a:p>
          <a:p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C58F-E977-3E0D-95A0-62496FC8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545E-B529-8F84-61CC-99E76712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82899-90C1-05E8-5192-D2DBC2243A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8A0C0C15-6AAB-63C6-F22C-FFB3C260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1402091"/>
            <a:ext cx="7823125" cy="49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0BB04E-CFDD-DD54-BC70-B9506C3E5830}"/>
              </a:ext>
            </a:extLst>
          </p:cNvPr>
          <p:cNvSpPr/>
          <p:nvPr/>
        </p:nvSpPr>
        <p:spPr>
          <a:xfrm>
            <a:off x="5249333" y="2133600"/>
            <a:ext cx="2904068" cy="4233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6;p3">
                <a:extLst>
                  <a:ext uri="{FF2B5EF4-FFF2-40B4-BE49-F238E27FC236}">
                    <a16:creationId xmlns:a16="http://schemas.microsoft.com/office/drawing/2014/main" id="{FAA8D271-5B97-634E-85B2-DC049C6E1041}"/>
                  </a:ext>
                </a:extLst>
              </p:cNvPr>
              <p:cNvSpPr/>
              <p:nvPr/>
            </p:nvSpPr>
            <p:spPr>
              <a:xfrm>
                <a:off x="8639087" y="1947333"/>
                <a:ext cx="3392394" cy="14096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ctr"/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local data</a:t>
                </a:r>
              </a:p>
              <a:p>
                <a:pPr lvl="0" algn="ctr"/>
                <a:r>
                  <a:rPr lang="en-US" sz="28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" name="Google Shape;116;p3">
                <a:extLst>
                  <a:ext uri="{FF2B5EF4-FFF2-40B4-BE49-F238E27FC236}">
                    <a16:creationId xmlns:a16="http://schemas.microsoft.com/office/drawing/2014/main" id="{FAA8D271-5B97-634E-85B2-DC049C6E1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87" y="1947333"/>
                <a:ext cx="3392394" cy="1409641"/>
              </a:xfrm>
              <a:prstGeom prst="rect">
                <a:avLst/>
              </a:prstGeom>
              <a:blipFill>
                <a:blip r:embed="rId4"/>
                <a:stretch>
                  <a:fillRect b="-11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67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852B-909D-2F2C-6761-FE65151E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2431-D656-E82A-9050-41DDA2DF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854DF-6A36-5004-98A9-DC300E6725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F3DF3D50-F797-22A5-101C-3068389F0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1402091"/>
            <a:ext cx="7823125" cy="49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B55DC2-1945-10F8-3ADA-D4477989160E}"/>
              </a:ext>
            </a:extLst>
          </p:cNvPr>
          <p:cNvSpPr/>
          <p:nvPr/>
        </p:nvSpPr>
        <p:spPr>
          <a:xfrm>
            <a:off x="5249333" y="2727654"/>
            <a:ext cx="2904068" cy="4233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6;p3">
                <a:extLst>
                  <a:ext uri="{FF2B5EF4-FFF2-40B4-BE49-F238E27FC236}">
                    <a16:creationId xmlns:a16="http://schemas.microsoft.com/office/drawing/2014/main" id="{6043A58A-18E3-E7C8-930E-B4BF6CD25CE6}"/>
                  </a:ext>
                </a:extLst>
              </p:cNvPr>
              <p:cNvSpPr/>
              <p:nvPr/>
            </p:nvSpPr>
            <p:spPr>
              <a:xfrm>
                <a:off x="8639087" y="1947333"/>
                <a:ext cx="3392394" cy="547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2800" dirty="0">
                    <a:solidFill>
                      <a:schemeClr val="tx1"/>
                    </a:solidFill>
                  </a:rPr>
                  <a:t>Gather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" name="Google Shape;116;p3">
                <a:extLst>
                  <a:ext uri="{FF2B5EF4-FFF2-40B4-BE49-F238E27FC236}">
                    <a16:creationId xmlns:a16="http://schemas.microsoft.com/office/drawing/2014/main" id="{6043A58A-18E3-E7C8-930E-B4BF6CD25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87" y="1947333"/>
                <a:ext cx="3392394" cy="547867"/>
              </a:xfrm>
              <a:prstGeom prst="rect">
                <a:avLst/>
              </a:prstGeom>
              <a:blipFill>
                <a:blip r:embed="rId4"/>
                <a:stretch>
                  <a:fillRect t="-8889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20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2744C-4D2D-E65B-172D-833988BE4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10DA-0517-8EA3-A6AB-98637F56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32481-B742-2128-8079-68CD550E1B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85730E54-308A-F295-CA5A-C98A266F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1402091"/>
            <a:ext cx="7823125" cy="49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16;p3">
                <a:extLst>
                  <a:ext uri="{FF2B5EF4-FFF2-40B4-BE49-F238E27FC236}">
                    <a16:creationId xmlns:a16="http://schemas.microsoft.com/office/drawing/2014/main" id="{0AD25470-4ACF-212A-CEE6-4899C630DE12}"/>
                  </a:ext>
                </a:extLst>
              </p:cNvPr>
              <p:cNvSpPr/>
              <p:nvPr/>
            </p:nvSpPr>
            <p:spPr>
              <a:xfrm>
                <a:off x="8562110" y="1955476"/>
                <a:ext cx="3360844" cy="29470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Aggregation</a:t>
                </a:r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 </a:t>
                </a: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ar-A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ar-AE" sz="2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ar-AE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Google Shape;116;p3">
                <a:extLst>
                  <a:ext uri="{FF2B5EF4-FFF2-40B4-BE49-F238E27FC236}">
                    <a16:creationId xmlns:a16="http://schemas.microsoft.com/office/drawing/2014/main" id="{0AD25470-4ACF-212A-CEE6-4899C630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10" y="1955476"/>
                <a:ext cx="3360844" cy="2947048"/>
              </a:xfrm>
              <a:prstGeom prst="rect">
                <a:avLst/>
              </a:prstGeom>
              <a:blipFill>
                <a:blip r:embed="rId4"/>
                <a:stretch>
                  <a:fillRect t="-20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23E207-8EA0-2DEF-B6DB-5BF6922FD272}"/>
              </a:ext>
            </a:extLst>
          </p:cNvPr>
          <p:cNvSpPr/>
          <p:nvPr/>
        </p:nvSpPr>
        <p:spPr>
          <a:xfrm>
            <a:off x="5257799" y="3318933"/>
            <a:ext cx="2904068" cy="4233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3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A90F-0B91-0590-A3C2-98E5013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2CB5-0DF6-383A-81F6-16563920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Optimization in Heterogeneous Networks (</a:t>
            </a:r>
            <a:r>
              <a:rPr lang="en-US" dirty="0" err="1"/>
              <a:t>FedProx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429E3-0051-C138-BE49-D803DFC02C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0578A-05C1-D6BC-0A51-DE3F724C2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A8DF-3DAF-5AF2-DCBE-385E7EE386F9}"/>
              </a:ext>
            </a:extLst>
          </p:cNvPr>
          <p:cNvSpPr txBox="1"/>
          <p:nvPr/>
        </p:nvSpPr>
        <p:spPr>
          <a:xfrm>
            <a:off x="270933" y="5653743"/>
            <a:ext cx="11497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Tian,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Anit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Kumar Sahu, Manzil Zaheer, Maziar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Sanjabi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Ameet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Talwalkar, and Virginia Smith. "Federated optimization in heterogeneous networks." Proceedings of Machine learning and systems 2 (2020): 429-450.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78E218-B635-399E-8C5F-B25537AC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458"/>
          <a:stretch/>
        </p:blipFill>
        <p:spPr>
          <a:xfrm>
            <a:off x="754273" y="2603759"/>
            <a:ext cx="10531051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21E95-2584-D744-7AC0-7DB0A683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0510-DC18-C8B3-A5FF-08301E49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Optimization in Heterogeneous Networks (</a:t>
            </a:r>
            <a:r>
              <a:rPr lang="en-US" dirty="0" err="1"/>
              <a:t>FedProx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F42F3-7648-7A93-804A-CA7702C043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CCB21-FBFE-4AD1-CDC0-07BBAD418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Refer to caption">
            <a:extLst>
              <a:ext uri="{FF2B5EF4-FFF2-40B4-BE49-F238E27FC236}">
                <a16:creationId xmlns:a16="http://schemas.microsoft.com/office/drawing/2014/main" id="{B538DD72-C4BE-DF87-2CD5-D0D7F3CC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1402091"/>
            <a:ext cx="7823125" cy="49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1C22C4-C2BF-3DE5-32E9-ECA384008E68}"/>
              </a:ext>
            </a:extLst>
          </p:cNvPr>
          <p:cNvSpPr/>
          <p:nvPr/>
        </p:nvSpPr>
        <p:spPr>
          <a:xfrm>
            <a:off x="5249333" y="2133600"/>
            <a:ext cx="2904068" cy="4233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16;p3">
                <a:extLst>
                  <a:ext uri="{FF2B5EF4-FFF2-40B4-BE49-F238E27FC236}">
                    <a16:creationId xmlns:a16="http://schemas.microsoft.com/office/drawing/2014/main" id="{1816BE3A-CAE0-EEB3-2721-20C6E7259664}"/>
                  </a:ext>
                </a:extLst>
              </p:cNvPr>
              <p:cNvSpPr/>
              <p:nvPr/>
            </p:nvSpPr>
            <p:spPr>
              <a:xfrm>
                <a:off x="8639087" y="1947333"/>
                <a:ext cx="3392394" cy="14096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ctr"/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Using local data</a:t>
                </a:r>
              </a:p>
              <a:p>
                <a:pPr lvl="0" algn="ctr"/>
                <a:r>
                  <a:rPr lang="en-US" sz="28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8" name="Google Shape;116;p3">
                <a:extLst>
                  <a:ext uri="{FF2B5EF4-FFF2-40B4-BE49-F238E27FC236}">
                    <a16:creationId xmlns:a16="http://schemas.microsoft.com/office/drawing/2014/main" id="{1816BE3A-CAE0-EEB3-2721-20C6E7259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87" y="1947333"/>
                <a:ext cx="3392394" cy="1409641"/>
              </a:xfrm>
              <a:prstGeom prst="rect">
                <a:avLst/>
              </a:prstGeom>
              <a:blipFill>
                <a:blip r:embed="rId4"/>
                <a:stretch>
                  <a:fillRect b="-11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10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768B-414F-6F5A-AA2D-02ECF1A26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56F5-1182-2A76-C0AC-13E0EE33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Optimization in Heterogeneous Networks (</a:t>
            </a:r>
            <a:r>
              <a:rPr lang="en-US" dirty="0" err="1"/>
              <a:t>FedProx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04A0D-021A-6CB6-FBDD-9026FE8880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6A377-8B20-A055-89C1-338CF8455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Refer to caption">
            <a:extLst>
              <a:ext uri="{FF2B5EF4-FFF2-40B4-BE49-F238E27FC236}">
                <a16:creationId xmlns:a16="http://schemas.microsoft.com/office/drawing/2014/main" id="{7967CF73-882D-CB79-8D3E-C4C2F3E0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4073236"/>
            <a:ext cx="3642041" cy="23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D4E9CF-FC7D-AFC2-09D5-248A6AAA3C53}"/>
              </a:ext>
            </a:extLst>
          </p:cNvPr>
          <p:cNvSpPr/>
          <p:nvPr/>
        </p:nvSpPr>
        <p:spPr>
          <a:xfrm>
            <a:off x="2651862" y="4396510"/>
            <a:ext cx="1388535" cy="203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16;p3">
                <a:extLst>
                  <a:ext uri="{FF2B5EF4-FFF2-40B4-BE49-F238E27FC236}">
                    <a16:creationId xmlns:a16="http://schemas.microsoft.com/office/drawing/2014/main" id="{25D4BD11-DF62-D9F4-71BC-0FC6729FE67F}"/>
                  </a:ext>
                </a:extLst>
              </p:cNvPr>
              <p:cNvSpPr/>
              <p:nvPr/>
            </p:nvSpPr>
            <p:spPr>
              <a:xfrm>
                <a:off x="4603815" y="1912611"/>
                <a:ext cx="7588185" cy="3032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mitigate the impact of </a:t>
                </a:r>
                <a:r>
                  <a:rPr lang="en-US" sz="2800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non-</a:t>
                </a:r>
                <a:r>
                  <a:rPr lang="en-US" sz="2800" dirty="0" err="1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iid</a:t>
                </a:r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data distribution across clients and improves the overall model performance, adding a </a:t>
                </a:r>
                <a:r>
                  <a:rPr lang="en-US" sz="2800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proximal term </a:t>
                </a:r>
                <a:r>
                  <a:rPr lang="en-US" sz="2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(regularization term) </a:t>
                </a:r>
                <a:r>
                  <a:rPr lang="en-US" sz="28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local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800" b="0" i="1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𝐹</m:t>
                        </m:r>
                      </m:e>
                      <m:sub>
                        <m:r>
                          <a:rPr lang="en-US" sz="2800" b="0" i="1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′</m:t>
                          </m:r>
                        </m:sup>
                      </m:sSubSup>
                      <m:r>
                        <a:rPr lang="en-US" sz="2800" b="0" i="1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cap="none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800" b="0" i="1" cap="none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+</m:t>
                      </m:r>
                      <m:f>
                        <m:fPr>
                          <m:ctrlPr>
                            <a:rPr lang="en-US" sz="2800" b="0" i="1" cap="non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2800" b="0" i="1" cap="non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𝜇</m:t>
                          </m:r>
                        </m:num>
                        <m:den>
                          <m:r>
                            <a:rPr lang="en-US" sz="2800" b="0" i="1" cap="non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1" i="1" cap="non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cap="non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cap="none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ar-AE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r>
                                    <a:rPr lang="en-US" sz="2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/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" name="Google Shape;116;p3">
                <a:extLst>
                  <a:ext uri="{FF2B5EF4-FFF2-40B4-BE49-F238E27FC236}">
                    <a16:creationId xmlns:a16="http://schemas.microsoft.com/office/drawing/2014/main" id="{25D4BD11-DF62-D9F4-71BC-0FC6729FE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815" y="1912611"/>
                <a:ext cx="7588185" cy="3032778"/>
              </a:xfrm>
              <a:prstGeom prst="rect">
                <a:avLst/>
              </a:prstGeom>
              <a:blipFill>
                <a:blip r:embed="rId4"/>
                <a:stretch>
                  <a:fillRect l="-1606" t="-2012" r="-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2239B2-D4EC-C21C-5092-52CEF13F436D}"/>
                  </a:ext>
                </a:extLst>
              </p:cNvPr>
              <p:cNvSpPr txBox="1"/>
              <p:nvPr/>
            </p:nvSpPr>
            <p:spPr>
              <a:xfrm>
                <a:off x="4510119" y="5171497"/>
                <a:ext cx="388778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FedAvg is a particular </a:t>
                </a:r>
              </a:p>
              <a:p>
                <a:pPr marL="114300" indent="0">
                  <a:buNone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FedProx</a:t>
                </a:r>
                <a:r>
                  <a:rPr lang="en-US" sz="2800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2239B2-D4EC-C21C-5092-52CEF13F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19" y="5171497"/>
                <a:ext cx="3887788" cy="954107"/>
              </a:xfrm>
              <a:prstGeom prst="rect">
                <a:avLst/>
              </a:prstGeom>
              <a:blipFill>
                <a:blip r:embed="rId5"/>
                <a:stretch>
                  <a:fillRect l="-313" t="-6369" r="-1881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0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F4237-5CCC-7171-2A8D-971FB999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22-2127-F44C-5EF4-6C665994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CIFAR10 by NVIDIA </a:t>
            </a:r>
            <a:r>
              <a:rPr lang="en-US" dirty="0" err="1"/>
              <a:t>NVFlare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A23D9-CBC4-AF5C-179F-C67A594E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595" y="5135129"/>
            <a:ext cx="11682809" cy="2391570"/>
          </a:xfrm>
        </p:spPr>
        <p:txBody>
          <a:bodyPr/>
          <a:lstStyle/>
          <a:p>
            <a:r>
              <a:rPr lang="en-US" dirty="0"/>
              <a:t>https://github.com/NVIDIA/NVFlare/tree/main/examples/advanced/cifar10/cifar10-sim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94B96-AE33-4CF7-EE55-7BF7DF094A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01662-F9AA-486F-5BF4-916833F9B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D6077-8414-8945-65D7-778D60F5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1825625"/>
            <a:ext cx="12192000" cy="29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0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5613-6500-B516-EC47-618198F0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CIFAR10 by NVIDIA </a:t>
            </a:r>
            <a:r>
              <a:rPr lang="en-US" dirty="0" err="1"/>
              <a:t>NVFlare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7D3A9-1D56-FD67-8B14-15AF62BD2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3602719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FedAvg</a:t>
            </a:r>
            <a:r>
              <a:rPr lang="en-US" dirty="0"/>
              <a:t> can reach similar as centralized on </a:t>
            </a:r>
            <a:r>
              <a:rPr lang="en-US" dirty="0">
                <a:solidFill>
                  <a:srgbClr val="FF0000"/>
                </a:solidFill>
              </a:rPr>
              <a:t>IID</a:t>
            </a:r>
            <a:r>
              <a:rPr lang="en-US" dirty="0"/>
              <a:t> dataset.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Slower convergence.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149E7-D670-B906-791F-A5CE11A718B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7AFB7-281B-266D-2530-305BFBF6EB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F3F739-B8A7-F904-64D0-2C0E20C0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919" y="1316246"/>
            <a:ext cx="7590562" cy="556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5840-1641-F299-7C29-65AF471B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01A6-51A4-0AA1-0459-4D631BF0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CIFAR10 by NVIDIA </a:t>
            </a:r>
            <a:r>
              <a:rPr lang="en-US" dirty="0" err="1"/>
              <a:t>NVFlare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48BF5-9716-B2CE-3A05-D2703A622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1148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FedAvg’s</a:t>
            </a:r>
            <a:r>
              <a:rPr lang="en-US" dirty="0"/>
              <a:t> performance drops on </a:t>
            </a:r>
            <a:r>
              <a:rPr lang="en-US" dirty="0">
                <a:solidFill>
                  <a:srgbClr val="FF0000"/>
                </a:solidFill>
              </a:rPr>
              <a:t>non IID </a:t>
            </a:r>
            <a:r>
              <a:rPr lang="en-US" dirty="0"/>
              <a:t>dataset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D70DF-258F-4104-3181-B45BE4FE28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3DF04-68B7-00BC-6E55-610FA43C0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62E5B-3635-6EA6-1A22-F4458355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681" y="1670791"/>
            <a:ext cx="6400800" cy="49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11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5A72E-0E49-3426-EC31-4CE18745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D35F-3C52-E9A0-7872-BCC078A7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Federated learning for medical image analysis: Pancreas MRI IPMN Risk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CDCB0-84A9-5478-22D7-04362890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8BA2D-1C6E-1DB5-B181-51E2E4689F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502CA-B0FD-9BBC-E64A-0C58EFE09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DD9EA-C335-EA6A-244E-8C6B9BCC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80" y="1825625"/>
            <a:ext cx="7976439" cy="4139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12E820-2ED9-9BDA-BEC4-077715E9A021}"/>
              </a:ext>
            </a:extLst>
          </p:cNvPr>
          <p:cNvSpPr txBox="1"/>
          <p:nvPr/>
        </p:nvSpPr>
        <p:spPr>
          <a:xfrm>
            <a:off x="160520" y="5876786"/>
            <a:ext cx="11870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Pan, Hongyi,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Ziliang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Hong, Gorkem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Durak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Elif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Keles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Halil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Ertugrul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Aktas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Yavuz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Taktak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Alpay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Medetalibeyoglu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"IPMN Risk Assessment under Federated Learning Paradigm."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arXiv:2411.05697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4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13EC-2A96-D255-08D6-1E843D40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54D14-28CC-406E-56D1-234505198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1. Introduction to federated learning</a:t>
            </a:r>
          </a:p>
          <a:p>
            <a:r>
              <a:rPr lang="en-US" dirty="0"/>
              <a:t>2. Mainstream federated learning algorithms</a:t>
            </a:r>
          </a:p>
          <a:p>
            <a:pPr lvl="1"/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Federated Optimization in Heterogeneous Networks (</a:t>
            </a:r>
            <a:r>
              <a:rPr lang="en-US" dirty="0" err="1"/>
              <a:t>FedProx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Federated domain generalization</a:t>
            </a:r>
          </a:p>
          <a:p>
            <a:r>
              <a:rPr lang="en-US" dirty="0"/>
              <a:t>3. Federated learning for medical image analysis</a:t>
            </a:r>
          </a:p>
          <a:p>
            <a:pPr lvl="1"/>
            <a:r>
              <a:rPr lang="en-US" dirty="0"/>
              <a:t>Pancreas MRI IPMN Risk Classification</a:t>
            </a:r>
          </a:p>
          <a:p>
            <a:pPr lvl="1"/>
            <a:r>
              <a:rPr lang="en-US" dirty="0"/>
              <a:t>Polyp Segmentation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FEC66-DE92-2961-E34D-3BF5A64FFC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7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1E3BE-1AC2-5A86-4A1B-DC7F0E466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1787-FC9A-1CA9-A9F9-CA48463D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Federated learning for medical image analysis: Pancreas MRI IPMN Risk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7AE19-3136-8EF2-2D4E-96DFF24AF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FB917-3A00-140B-BDB8-06B0A9195A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77F42-BE5D-4A42-5C43-80FC7E00A1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78C28-B877-A100-DAE5-8AB076DB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34" y="1569851"/>
            <a:ext cx="8729133" cy="47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9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3355-4AAF-E598-AC65-70F82200D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598F1-F7D9-61FC-CB07-4B55EAF774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462170F-D798-E5C0-5FB1-AF814A86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Federated learning for medical image analysis: Pancreas MRI IPMN Risk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E136FF2-E47F-9A7F-5D38-4E26D99D90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373775"/>
                  </p:ext>
                </p:extLst>
              </p:nvPr>
            </p:nvGraphicFramePr>
            <p:xfrm>
              <a:off x="455082" y="1592053"/>
              <a:ext cx="11129435" cy="3977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5887">
                      <a:extLst>
                        <a:ext uri="{9D8B030D-6E8A-4147-A177-3AD203B41FA5}">
                          <a16:colId xmlns:a16="http://schemas.microsoft.com/office/drawing/2014/main" val="3496482056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2494085915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3277408745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3438830053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734686554"/>
                        </a:ext>
                      </a:extLst>
                    </a:gridCol>
                  </a:tblGrid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T1 ACC↑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T1 AUC↑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T2 ACC↑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T2 AUC↑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1082577"/>
                      </a:ext>
                    </a:extLst>
                  </a:tr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Centralized</a:t>
                          </a:r>
                        </a:p>
                        <a:p>
                          <a:pPr algn="ctr"/>
                          <a:r>
                            <a:rPr lang="en-US" sz="2400" b="1" dirty="0"/>
                            <a:t>Learning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0.7796±0.0204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0.7883±0.0120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0.7847±0.0346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0.8203±0.0092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811767"/>
                      </a:ext>
                    </a:extLst>
                  </a:tr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FedAvg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0.7748±0.0155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0.7534±0.0196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0.7975±0.0233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0.8073±0.0252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6042574"/>
                      </a:ext>
                    </a:extLst>
                  </a:tr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FedProx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0.6987±0.1352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0.7524±0.0156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0.8203±0.0210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0.8073±0.0245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7785536"/>
                      </a:ext>
                    </a:extLst>
                  </a:tr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FedProx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0.7609±0.0238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0.7685±0.0151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0.8005±0.0284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0.8133±0.0259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7208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E136FF2-E47F-9A7F-5D38-4E26D99D90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9373775"/>
                  </p:ext>
                </p:extLst>
              </p:nvPr>
            </p:nvGraphicFramePr>
            <p:xfrm>
              <a:off x="455082" y="1592053"/>
              <a:ext cx="11129435" cy="3977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5887">
                      <a:extLst>
                        <a:ext uri="{9D8B030D-6E8A-4147-A177-3AD203B41FA5}">
                          <a16:colId xmlns:a16="http://schemas.microsoft.com/office/drawing/2014/main" val="3496482056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2494085915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3277408745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3438830053"/>
                        </a:ext>
                      </a:extLst>
                    </a:gridCol>
                    <a:gridCol w="2225887">
                      <a:extLst>
                        <a:ext uri="{9D8B030D-6E8A-4147-A177-3AD203B41FA5}">
                          <a16:colId xmlns:a16="http://schemas.microsoft.com/office/drawing/2014/main" val="734686554"/>
                        </a:ext>
                      </a:extLst>
                    </a:gridCol>
                  </a:tblGrid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T1 ACC↑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T1 AUC↑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T2 ACC↑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T2 AUC↑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108257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Centralized</a:t>
                          </a:r>
                        </a:p>
                        <a:p>
                          <a:pPr algn="ctr"/>
                          <a:r>
                            <a:rPr lang="en-US" sz="2400" b="1" dirty="0"/>
                            <a:t>Learning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0.7796±0.0204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0.7883±0.0120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0.7847±0.0346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0.8203±0.0092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811767"/>
                      </a:ext>
                    </a:extLst>
                  </a:tr>
                  <a:tr h="7545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FedAvg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0.7748±0.0155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0.7534±0.0196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0.7975±0.0233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0.8073±0.0252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604257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" t="-284444" r="-40164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0.6987±0.1352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0.7524±0.0156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0.8203±0.0210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0.8073±0.0245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778553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4" t="-384444" r="-401644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0.7609±0.0238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0.7685±0.0151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0.8005±0.0284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0.8133±0.0259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7208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Google Shape;116;p3">
            <a:extLst>
              <a:ext uri="{FF2B5EF4-FFF2-40B4-BE49-F238E27FC236}">
                <a16:creationId xmlns:a16="http://schemas.microsoft.com/office/drawing/2014/main" id="{11BBBFE0-3FC6-A9E6-7EB6-9B770D361132}"/>
              </a:ext>
            </a:extLst>
          </p:cNvPr>
          <p:cNvSpPr/>
          <p:nvPr/>
        </p:nvSpPr>
        <p:spPr>
          <a:xfrm>
            <a:off x="455082" y="5723417"/>
            <a:ext cx="104553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DenseNet-121 with 4-fold cross validation is used in this work.</a:t>
            </a:r>
            <a:endParaRPr lang="en-US" sz="28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55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AFAE-4DD6-574D-0771-49D1587D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Domain Generalization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35A04-390B-3BDF-353C-AB09F02B3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270067" cy="4351338"/>
          </a:xfrm>
        </p:spPr>
        <p:txBody>
          <a:bodyPr/>
          <a:lstStyle/>
          <a:p>
            <a:r>
              <a:rPr lang="en-US" dirty="0"/>
              <a:t>In FL, we cannot share images among clients.</a:t>
            </a:r>
          </a:p>
          <a:p>
            <a:r>
              <a:rPr lang="en-US" dirty="0"/>
              <a:t>However, we may do </a:t>
            </a:r>
            <a:r>
              <a:rPr lang="en-US" dirty="0">
                <a:solidFill>
                  <a:srgbClr val="FF0000"/>
                </a:solidFill>
              </a:rPr>
              <a:t>domain generalization</a:t>
            </a:r>
            <a:r>
              <a:rPr lang="en-US" dirty="0"/>
              <a:t> to reduce data heterogeneity (</a:t>
            </a:r>
            <a:r>
              <a:rPr lang="en-US" altLang="zh-CN" dirty="0"/>
              <a:t>data distribution difference in different centers)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1F13C-F9CC-4633-1A21-D3EE20F9FF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117F-3BCE-27B8-F169-381D5E33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Domain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FE819-8E0C-8FC8-60EF-B8655E26E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31E0C-06D2-778E-20BC-582ABE1A254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788E8-9241-AA42-80F0-0AFBF7D86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B13D6-86E1-B96E-CA6D-89A58B2A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092"/>
            <a:ext cx="12192000" cy="3243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F4FFD-5DBA-96AE-5C03-F6EBE4F812EC}"/>
              </a:ext>
            </a:extLst>
          </p:cNvPr>
          <p:cNvSpPr txBox="1"/>
          <p:nvPr/>
        </p:nvSpPr>
        <p:spPr>
          <a:xfrm>
            <a:off x="84493" y="5549821"/>
            <a:ext cx="120230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Quande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Cheng Chen, Jing Qin, Qi Dou, and Pheng-Ann Heng.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Feddg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Federated domain generalization on medical image segmentation via episodic learning in continuous frequency space."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1013-1023.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66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D314-1291-CEED-98DB-B9AD27CA1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2E02B7-8504-6C53-820F-A1430CCF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005"/>
            <a:ext cx="6019801" cy="1753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15BE1-B05A-A9DC-12B2-5A6D932B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26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Fourier-Transform-based Federated Domain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BCA22-FF1A-A1E9-9DA9-7F272DB04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6DB61-0ACE-CE82-DFE6-2D445049863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4D3D4-C3A4-B009-A61B-8937F2A2CB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4AD19-5176-0717-631E-EAF30683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553"/>
            <a:ext cx="12192000" cy="48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C919-4294-720A-61B9-28B71146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Fourier-Transform-based Federated Domain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3BF5F-51B2-27F2-0EEC-3035CBA70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We share Fourier </a:t>
            </a:r>
            <a:r>
              <a:rPr lang="en-US">
                <a:solidFill>
                  <a:srgbClr val="FF0000"/>
                </a:solidFill>
              </a:rPr>
              <a:t>magnitude</a:t>
            </a:r>
            <a:r>
              <a:rPr lang="en-US"/>
              <a:t> spectra (amplitude spectra), which contain the </a:t>
            </a:r>
            <a:r>
              <a:rPr lang="en-US">
                <a:solidFill>
                  <a:srgbClr val="FF0000"/>
                </a:solidFill>
              </a:rPr>
              <a:t>style</a:t>
            </a:r>
            <a:r>
              <a:rPr lang="en-US"/>
              <a:t> information</a:t>
            </a:r>
          </a:p>
          <a:p>
            <a:r>
              <a:rPr lang="en-US"/>
              <a:t>We retain Fourier </a:t>
            </a:r>
            <a:r>
              <a:rPr lang="en-US">
                <a:solidFill>
                  <a:srgbClr val="FF0000"/>
                </a:solidFill>
              </a:rPr>
              <a:t>phase</a:t>
            </a:r>
            <a:r>
              <a:rPr lang="en-US"/>
              <a:t> spectra, which contain the </a:t>
            </a:r>
            <a:r>
              <a:rPr lang="en-US">
                <a:solidFill>
                  <a:srgbClr val="FF0000"/>
                </a:solidFill>
              </a:rPr>
              <a:t>object</a:t>
            </a:r>
            <a:r>
              <a:rPr lang="en-US"/>
              <a:t> information</a:t>
            </a:r>
          </a:p>
          <a:p>
            <a:r>
              <a:rPr lang="en-US"/>
              <a:t>One cannot reconstruct the image with magnitude only.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8A1D9-194B-5B63-ECAE-E7929C2375B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F9BA0-FC7E-A9D3-C5AE-DB33696674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291D8-9D8E-ED30-80FD-513FDC72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274" y="1752598"/>
            <a:ext cx="4178946" cy="44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B3B2-B2E6-90D1-D50B-973FD764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Fourier-Transform-based Federated Domain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13244-9D4F-0439-CA3C-5BD00D4BC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07D52-BE38-803D-FCE6-DB35B52E5EC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D8DB9-83A0-BB0C-550F-A362841F0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75DF7-0E28-E783-8227-2946F25E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51" y="956602"/>
            <a:ext cx="7004298" cy="3983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F7CDED-43EA-B747-73AE-BA906F98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9" y="4746007"/>
            <a:ext cx="5513520" cy="2077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843A1-8E10-812B-BD85-106A2BFE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9" y="1825625"/>
            <a:ext cx="4572638" cy="1066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C27431-F5A2-37EA-B25F-0083493C5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10" y="3983901"/>
            <a:ext cx="408679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2F25-B623-0DA9-5182-44E0E41E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8AA8-1E69-A57A-2C41-53B66903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 for medical image analysis: Polyp Segmentation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47DF2-A1A6-1A0D-8A52-A2ABBAAE0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CBB99B-CE8D-20D1-6EB8-559EEA63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526578"/>
              </p:ext>
            </p:extLst>
          </p:nvPr>
        </p:nvGraphicFramePr>
        <p:xfrm>
          <a:off x="143586" y="1919633"/>
          <a:ext cx="1178594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614">
                  <a:extLst>
                    <a:ext uri="{9D8B030D-6E8A-4147-A177-3AD203B41FA5}">
                      <a16:colId xmlns:a16="http://schemas.microsoft.com/office/drawing/2014/main" val="437463075"/>
                    </a:ext>
                  </a:extLst>
                </a:gridCol>
                <a:gridCol w="2169583">
                  <a:extLst>
                    <a:ext uri="{9D8B030D-6E8A-4147-A177-3AD203B41FA5}">
                      <a16:colId xmlns:a16="http://schemas.microsoft.com/office/drawing/2014/main" val="2469813086"/>
                    </a:ext>
                  </a:extLst>
                </a:gridCol>
                <a:gridCol w="2169583">
                  <a:extLst>
                    <a:ext uri="{9D8B030D-6E8A-4147-A177-3AD203B41FA5}">
                      <a16:colId xmlns:a16="http://schemas.microsoft.com/office/drawing/2014/main" val="430689958"/>
                    </a:ext>
                  </a:extLst>
                </a:gridCol>
                <a:gridCol w="2169583">
                  <a:extLst>
                    <a:ext uri="{9D8B030D-6E8A-4147-A177-3AD203B41FA5}">
                      <a16:colId xmlns:a16="http://schemas.microsoft.com/office/drawing/2014/main" val="2084231566"/>
                    </a:ext>
                  </a:extLst>
                </a:gridCol>
                <a:gridCol w="2169583">
                  <a:extLst>
                    <a:ext uri="{9D8B030D-6E8A-4147-A177-3AD203B41FA5}">
                      <a16:colId xmlns:a16="http://schemas.microsoft.com/office/drawing/2014/main" val="353278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IOU↑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DSC↑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F2↑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HD↓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03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FedAvg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41.80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818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  <a:r>
                        <a:rPr lang="en-US" sz="2800" dirty="0" err="1"/>
                        <a:t>FedDG</a:t>
                      </a:r>
                      <a:r>
                        <a:rPr lang="en-US" sz="2800" dirty="0"/>
                        <a:t>-ELCFS</a:t>
                      </a:r>
                    </a:p>
                    <a:p>
                      <a:pPr algn="ctr"/>
                      <a:r>
                        <a:rPr lang="en-US" sz="2800" dirty="0"/>
                        <a:t>(Original DFT)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0.8618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0.8641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42.43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36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  <a:r>
                        <a:rPr lang="en-US" sz="2800" dirty="0" err="1"/>
                        <a:t>FedDG</a:t>
                      </a:r>
                      <a:r>
                        <a:rPr lang="en-US" sz="2800" dirty="0"/>
                        <a:t>-GA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08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+</a:t>
                      </a:r>
                      <a:r>
                        <a:rPr lang="en-US" sz="2800" dirty="0" err="1"/>
                        <a:t>FedDG</a:t>
                      </a:r>
                      <a:r>
                        <a:rPr lang="en-US" sz="2800" dirty="0"/>
                        <a:t>-DFTST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0.7876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16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/>
                        <a:t>+</a:t>
                      </a:r>
                      <a:r>
                        <a:rPr lang="en-US" sz="2800" dirty="0" err="1"/>
                        <a:t>FedDG</a:t>
                      </a:r>
                      <a:r>
                        <a:rPr lang="en-US" sz="2800" dirty="0"/>
                        <a:t>-DFTHT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0.7950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0.8658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41.27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355893"/>
                  </a:ext>
                </a:extLst>
              </a:tr>
            </a:tbl>
          </a:graphicData>
        </a:graphic>
      </p:graphicFrame>
      <p:sp>
        <p:nvSpPr>
          <p:cNvPr id="8" name="Google Shape;116;p3">
            <a:extLst>
              <a:ext uri="{FF2B5EF4-FFF2-40B4-BE49-F238E27FC236}">
                <a16:creationId xmlns:a16="http://schemas.microsoft.com/office/drawing/2014/main" id="{1B399FFD-88B3-350B-F8DA-E2E8F1857D02}"/>
              </a:ext>
            </a:extLst>
          </p:cNvPr>
          <p:cNvSpPr/>
          <p:nvPr/>
        </p:nvSpPr>
        <p:spPr>
          <a:xfrm>
            <a:off x="455082" y="5723417"/>
            <a:ext cx="104553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800" dirty="0">
                <a:solidFill>
                  <a:schemeClr val="tx1"/>
                </a:solidFill>
              </a:rPr>
              <a:t>Train on </a:t>
            </a:r>
            <a:r>
              <a:rPr lang="en-US" sz="2800" dirty="0" err="1">
                <a:solidFill>
                  <a:schemeClr val="tx1"/>
                </a:solidFill>
              </a:rPr>
              <a:t>PolypGen</a:t>
            </a:r>
            <a:r>
              <a:rPr lang="en-US" sz="2800" dirty="0">
                <a:solidFill>
                  <a:schemeClr val="tx1"/>
                </a:solidFill>
              </a:rPr>
              <a:t> (6 centers), test on </a:t>
            </a:r>
            <a:r>
              <a:rPr lang="en-US" sz="2800" dirty="0" err="1">
                <a:solidFill>
                  <a:schemeClr val="tx1"/>
                </a:solidFill>
              </a:rPr>
              <a:t>Kvasir</a:t>
            </a:r>
            <a:r>
              <a:rPr lang="en-US" sz="2800" dirty="0">
                <a:solidFill>
                  <a:schemeClr val="tx1"/>
                </a:solidFill>
              </a:rPr>
              <a:t>-SEG. </a:t>
            </a:r>
            <a:endParaRPr lang="en-US" sz="28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9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E972A-245B-26BC-533A-A3C706BF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8D27-C4EA-C233-89C7-A717D3AB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 for medical image analysis: Polyp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21582-B1D5-C63C-B5EF-AB089E678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1FC02-A8AD-05A6-2A10-B37897B7016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44E04-16DB-A6B8-8E14-B5BCAC5B59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45454-1BD2-E83E-34F6-63FF31CF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742"/>
            <a:ext cx="12192000" cy="41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7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CE05-3A23-A7F5-52EB-ACABB666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14CF-4698-0042-9109-02E919420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rtl="0">
              <a:buSzPts val="1800"/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Federated Averaging 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FedAvg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rtl="0">
              <a:buSzPts val="1800"/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Federated Optimization in Heterogeneous Networks (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FedProx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r>
              <a:rPr lang="en-US" dirty="0"/>
              <a:t>Fourier-Transform-based Federated Domain Generalization</a:t>
            </a:r>
          </a:p>
          <a:p>
            <a:r>
              <a:rPr lang="en-US" dirty="0"/>
              <a:t>Pancreas MRI IPMN risk classification</a:t>
            </a:r>
          </a:p>
          <a:p>
            <a:r>
              <a:rPr lang="en-US" dirty="0"/>
              <a:t>Polyp Segmentation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E836B-8567-5404-7EF8-E87142B6B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349A7-5A2F-496D-53F8-3A4F4230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D81-5147-7DD8-B2B4-1C6EAEF1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model well?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92DEB-27BA-E2B7-B41C-F2A52C760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447867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training strategy (suitable learning rate,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More data!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9A6E0-DB3C-F381-160C-DE1BD7390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7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4052072-EF16-8B4F-8ADC-2C976B65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36" t="28642" r="30371" b="30124"/>
          <a:stretch/>
        </p:blipFill>
        <p:spPr>
          <a:xfrm>
            <a:off x="406401" y="2082079"/>
            <a:ext cx="3742266" cy="3810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4CD23D-F3EC-F045-9F68-11F84E7DF75B}"/>
              </a:ext>
            </a:extLst>
          </p:cNvPr>
          <p:cNvSpPr txBox="1"/>
          <p:nvPr/>
        </p:nvSpPr>
        <p:spPr>
          <a:xfrm>
            <a:off x="2692052" y="961743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28807-E73A-5E4C-AA94-D9BC0A97E8B2}"/>
              </a:ext>
            </a:extLst>
          </p:cNvPr>
          <p:cNvSpPr txBox="1"/>
          <p:nvPr/>
        </p:nvSpPr>
        <p:spPr>
          <a:xfrm>
            <a:off x="4868982" y="2082079"/>
            <a:ext cx="69166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/>
              <a:t>Hongyi Pan, Ph.D.,</a:t>
            </a:r>
            <a:endParaRPr lang="en-US" sz="2000" dirty="0"/>
          </a:p>
          <a:p>
            <a:pPr fontAlgn="base"/>
            <a:r>
              <a:rPr lang="en-US" sz="2000" dirty="0"/>
              <a:t>Postdoctoral Research Fellow, </a:t>
            </a:r>
          </a:p>
          <a:p>
            <a:pPr fontAlgn="base"/>
            <a:r>
              <a:rPr lang="en-US" sz="2000" dirty="0"/>
              <a:t>Machine &amp; Hybrid Intelligence Lab,</a:t>
            </a:r>
          </a:p>
          <a:p>
            <a:pPr fontAlgn="base"/>
            <a:r>
              <a:rPr lang="en-US" sz="2000" dirty="0"/>
              <a:t>Department of Radiology, Feinberg School of Medicine,</a:t>
            </a:r>
          </a:p>
          <a:p>
            <a:pPr fontAlgn="base"/>
            <a:r>
              <a:rPr lang="en-US" sz="2000" dirty="0"/>
              <a:t>Northwestern University,</a:t>
            </a:r>
          </a:p>
          <a:p>
            <a:pPr fontAlgn="base"/>
            <a:r>
              <a:rPr lang="en-US" sz="2000" dirty="0"/>
              <a:t>737 N. Michigan Avenue Suite 1600,</a:t>
            </a:r>
          </a:p>
          <a:p>
            <a:pPr fontAlgn="base"/>
            <a:r>
              <a:rPr lang="en-US" sz="2000" dirty="0"/>
              <a:t>Chicago, IL 60611, USA</a:t>
            </a:r>
          </a:p>
          <a:p>
            <a:pPr fontAlgn="base"/>
            <a:r>
              <a:rPr lang="en-US" sz="2000" dirty="0">
                <a:hlinkClick r:id="rId3"/>
              </a:rPr>
              <a:t>hongyi.pan@northwestern.edu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fontAlgn="base"/>
            <a:r>
              <a:rPr lang="en-US" sz="2000" dirty="0"/>
              <a:t>Web: 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err="1">
                <a:hlinkClick r:id="rId4"/>
              </a:rPr>
              <a:t>www.bagcilab.com</a:t>
            </a:r>
            <a:endParaRPr lang="en-US" sz="2000" dirty="0"/>
          </a:p>
          <a:p>
            <a:pPr fontAlgn="base"/>
            <a:endParaRPr lang="en-US" sz="2000" dirty="0"/>
          </a:p>
          <a:p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26EA-53D2-B342-9263-BFFC1F21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7674-CD40-9342-844C-C0092DE6C2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0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9B0B6-792F-A3A0-1544-E638DDA0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on data from multiple centers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AA1AD-FDDE-EF80-6567-1D1504CDF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447867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privacy restriction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communication limitation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 to train a network </a:t>
            </a:r>
            <a:r>
              <a:rPr lang="en-US" dirty="0">
                <a:solidFill>
                  <a:srgbClr val="FF0000"/>
                </a:solidFill>
              </a:rPr>
              <a:t>without sharing the </a:t>
            </a:r>
            <a:r>
              <a:rPr lang="en-US" dirty="0">
                <a:solidFill>
                  <a:schemeClr val="tx1"/>
                </a:solidFill>
              </a:rPr>
              <a:t>images from a center to another.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Solution: Federated learning!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B28D7-0CC6-3234-ECF9-BC8A0BE42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1F74-ECC2-FB13-D007-F33A7288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Federated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02C5C-C394-E9B6-A683-758F237FA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326944"/>
            <a:ext cx="10515599" cy="4351338"/>
          </a:xfrm>
        </p:spPr>
        <p:txBody>
          <a:bodyPr/>
          <a:lstStyle/>
          <a:p>
            <a:r>
              <a:rPr lang="en-US" dirty="0"/>
              <a:t>We cannot share the data, but we can share the </a:t>
            </a:r>
            <a:r>
              <a:rPr lang="en-US" dirty="0">
                <a:solidFill>
                  <a:srgbClr val="FF0000"/>
                </a:solidFill>
              </a:rPr>
              <a:t>model weights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5D4DF-E705-8177-6CC9-1995760FBC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1348" y="6193464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3E39E18-616F-5C9C-C9B5-89D291B7B680}"/>
              </a:ext>
            </a:extLst>
          </p:cNvPr>
          <p:cNvSpPr/>
          <p:nvPr/>
        </p:nvSpPr>
        <p:spPr>
          <a:xfrm>
            <a:off x="5035341" y="3356432"/>
            <a:ext cx="1213501" cy="123455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BC26AE-D12C-616F-7D4E-3E4E305D541C}"/>
              </a:ext>
            </a:extLst>
          </p:cNvPr>
          <p:cNvSpPr/>
          <p:nvPr/>
        </p:nvSpPr>
        <p:spPr>
          <a:xfrm>
            <a:off x="643451" y="2088714"/>
            <a:ext cx="3316062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Google Shape;108;p3">
            <a:extLst>
              <a:ext uri="{FF2B5EF4-FFF2-40B4-BE49-F238E27FC236}">
                <a16:creationId xmlns:a16="http://schemas.microsoft.com/office/drawing/2014/main" id="{AE95D9BD-7D98-5BF5-BABC-926538F167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383" y="2218983"/>
            <a:ext cx="828472" cy="82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08;p3">
            <a:extLst>
              <a:ext uri="{FF2B5EF4-FFF2-40B4-BE49-F238E27FC236}">
                <a16:creationId xmlns:a16="http://schemas.microsoft.com/office/drawing/2014/main" id="{CDF5D70C-9C5F-4B03-1D11-3D69DF5AC8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138" y="3456161"/>
            <a:ext cx="828472" cy="82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08;p3">
            <a:extLst>
              <a:ext uri="{FF2B5EF4-FFF2-40B4-BE49-F238E27FC236}">
                <a16:creationId xmlns:a16="http://schemas.microsoft.com/office/drawing/2014/main" id="{7231B894-B4CF-30C4-6AC6-A7DA096943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383" y="4774492"/>
            <a:ext cx="828472" cy="82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114;p3">
            <a:extLst>
              <a:ext uri="{FF2B5EF4-FFF2-40B4-BE49-F238E27FC236}">
                <a16:creationId xmlns:a16="http://schemas.microsoft.com/office/drawing/2014/main" id="{62F24B0D-0371-A646-19A5-9156FEED62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024074" y="2381426"/>
            <a:ext cx="554478" cy="554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12D20699-21A1-57BA-A4FB-386B172DFB29}"/>
              </a:ext>
            </a:extLst>
          </p:cNvPr>
          <p:cNvGrpSpPr/>
          <p:nvPr/>
        </p:nvGrpSpPr>
        <p:grpSpPr>
          <a:xfrm>
            <a:off x="1655260" y="2190007"/>
            <a:ext cx="926344" cy="755907"/>
            <a:chOff x="3231064" y="688548"/>
            <a:chExt cx="926344" cy="7559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6E9E7AD-8776-B978-82A4-9A1055A5B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8936" y="688548"/>
              <a:ext cx="828472" cy="687397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32991EB-BF68-454F-CD8B-B8124570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000" y="724770"/>
              <a:ext cx="828472" cy="687397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4772D05-8AA0-25F9-69D7-A960C5E8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1064" y="757058"/>
              <a:ext cx="828472" cy="687397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D11FD6-858F-85CA-3357-E23EEB44D67E}"/>
              </a:ext>
            </a:extLst>
          </p:cNvPr>
          <p:cNvGrpSpPr/>
          <p:nvPr/>
        </p:nvGrpSpPr>
        <p:grpSpPr>
          <a:xfrm>
            <a:off x="1655260" y="3424557"/>
            <a:ext cx="926344" cy="755907"/>
            <a:chOff x="3231064" y="1673459"/>
            <a:chExt cx="926344" cy="75590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6853064-2F4B-E7C9-EB0F-F3E6D36A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8936" y="1673459"/>
              <a:ext cx="828472" cy="68739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25A5873-8695-B38C-F328-525745B0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0000" y="1709681"/>
              <a:ext cx="828472" cy="687397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CBCBE5A-9699-3342-6BFE-94457014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1064" y="1741969"/>
              <a:ext cx="828472" cy="687397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4445C6-CAE4-A267-33D7-2B93189CD112}"/>
              </a:ext>
            </a:extLst>
          </p:cNvPr>
          <p:cNvGrpSpPr/>
          <p:nvPr/>
        </p:nvGrpSpPr>
        <p:grpSpPr>
          <a:xfrm>
            <a:off x="1655260" y="4695329"/>
            <a:ext cx="926344" cy="767801"/>
            <a:chOff x="3231064" y="2788493"/>
            <a:chExt cx="926344" cy="767801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8E989D7-AFA6-D19F-FF5F-8000B5E3D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8936" y="2788493"/>
              <a:ext cx="828472" cy="699291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0160B55-2F0C-B991-221A-1028EF3EF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0000" y="2824715"/>
              <a:ext cx="828472" cy="69929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9612E9F-FB4B-F01C-845D-DFB380A12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064" y="2857003"/>
              <a:ext cx="828472" cy="699291"/>
            </a:xfrm>
            <a:prstGeom prst="rect">
              <a:avLst/>
            </a:prstGeom>
          </p:spPr>
        </p:pic>
      </p:grpSp>
      <p:sp>
        <p:nvSpPr>
          <p:cNvPr id="111" name="Google Shape;117;p3">
            <a:extLst>
              <a:ext uri="{FF2B5EF4-FFF2-40B4-BE49-F238E27FC236}">
                <a16:creationId xmlns:a16="http://schemas.microsoft.com/office/drawing/2014/main" id="{4782D78E-09F0-C986-5DD8-5ACE251E870D}"/>
              </a:ext>
            </a:extLst>
          </p:cNvPr>
          <p:cNvSpPr/>
          <p:nvPr/>
        </p:nvSpPr>
        <p:spPr>
          <a:xfrm>
            <a:off x="548213" y="2892885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1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7;p3">
            <a:extLst>
              <a:ext uri="{FF2B5EF4-FFF2-40B4-BE49-F238E27FC236}">
                <a16:creationId xmlns:a16="http://schemas.microsoft.com/office/drawing/2014/main" id="{86D6CF20-34CB-2F22-62B0-537966FFAA1E}"/>
              </a:ext>
            </a:extLst>
          </p:cNvPr>
          <p:cNvSpPr/>
          <p:nvPr/>
        </p:nvSpPr>
        <p:spPr>
          <a:xfrm>
            <a:off x="553566" y="4156269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2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7;p3">
            <a:extLst>
              <a:ext uri="{FF2B5EF4-FFF2-40B4-BE49-F238E27FC236}">
                <a16:creationId xmlns:a16="http://schemas.microsoft.com/office/drawing/2014/main" id="{78275AA5-C335-F11C-B5B9-246A9864B569}"/>
              </a:ext>
            </a:extLst>
          </p:cNvPr>
          <p:cNvSpPr/>
          <p:nvPr/>
        </p:nvSpPr>
        <p:spPr>
          <a:xfrm>
            <a:off x="568326" y="5459282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3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7;p3">
            <a:extLst>
              <a:ext uri="{FF2B5EF4-FFF2-40B4-BE49-F238E27FC236}">
                <a16:creationId xmlns:a16="http://schemas.microsoft.com/office/drawing/2014/main" id="{4971180F-5CD4-0ECC-55EE-B3A0C1A9B85B}"/>
              </a:ext>
            </a:extLst>
          </p:cNvPr>
          <p:cNvSpPr/>
          <p:nvPr/>
        </p:nvSpPr>
        <p:spPr>
          <a:xfrm>
            <a:off x="1182444" y="2897127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7;p3">
            <a:extLst>
              <a:ext uri="{FF2B5EF4-FFF2-40B4-BE49-F238E27FC236}">
                <a16:creationId xmlns:a16="http://schemas.microsoft.com/office/drawing/2014/main" id="{E50C36E9-DDEC-B18B-9445-D9DBB66BEA13}"/>
              </a:ext>
            </a:extLst>
          </p:cNvPr>
          <p:cNvSpPr/>
          <p:nvPr/>
        </p:nvSpPr>
        <p:spPr>
          <a:xfrm>
            <a:off x="1174222" y="4148021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7;p3">
            <a:extLst>
              <a:ext uri="{FF2B5EF4-FFF2-40B4-BE49-F238E27FC236}">
                <a16:creationId xmlns:a16="http://schemas.microsoft.com/office/drawing/2014/main" id="{98B857EC-18EB-10EF-0A37-BD20676808B5}"/>
              </a:ext>
            </a:extLst>
          </p:cNvPr>
          <p:cNvSpPr/>
          <p:nvPr/>
        </p:nvSpPr>
        <p:spPr>
          <a:xfrm>
            <a:off x="1166354" y="5451562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Google Shape;117;p3">
                <a:extLst>
                  <a:ext uri="{FF2B5EF4-FFF2-40B4-BE49-F238E27FC236}">
                    <a16:creationId xmlns:a16="http://schemas.microsoft.com/office/drawing/2014/main" id="{2636721B-E435-2E02-C643-44D1A2C34B22}"/>
                  </a:ext>
                </a:extLst>
              </p:cNvPr>
              <p:cNvSpPr/>
              <p:nvPr/>
            </p:nvSpPr>
            <p:spPr>
              <a:xfrm>
                <a:off x="2086635" y="2893059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7" name="Google Shape;117;p3">
                <a:extLst>
                  <a:ext uri="{FF2B5EF4-FFF2-40B4-BE49-F238E27FC236}">
                    <a16:creationId xmlns:a16="http://schemas.microsoft.com/office/drawing/2014/main" id="{2636721B-E435-2E02-C643-44D1A2C34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635" y="2893059"/>
                <a:ext cx="2493926" cy="338514"/>
              </a:xfrm>
              <a:prstGeom prst="rect">
                <a:avLst/>
              </a:prstGeom>
              <a:blipFill>
                <a:blip r:embed="rId7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C07C5996-D44D-7BD4-8995-59F17688EB4E}"/>
              </a:ext>
            </a:extLst>
          </p:cNvPr>
          <p:cNvSpPr/>
          <p:nvPr/>
        </p:nvSpPr>
        <p:spPr>
          <a:xfrm>
            <a:off x="643451" y="3330590"/>
            <a:ext cx="3311369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1880531-16A1-0363-7A59-2FA8183598EB}"/>
              </a:ext>
            </a:extLst>
          </p:cNvPr>
          <p:cNvSpPr/>
          <p:nvPr/>
        </p:nvSpPr>
        <p:spPr>
          <a:xfrm>
            <a:off x="643451" y="4618777"/>
            <a:ext cx="3312156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Google Shape;114;p3">
            <a:extLst>
              <a:ext uri="{FF2B5EF4-FFF2-40B4-BE49-F238E27FC236}">
                <a16:creationId xmlns:a16="http://schemas.microsoft.com/office/drawing/2014/main" id="{AA314321-7C19-DCC4-78E6-7D6BCE29E4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322672" y="3550115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Google Shape;116;p3">
                <a:extLst>
                  <a:ext uri="{FF2B5EF4-FFF2-40B4-BE49-F238E27FC236}">
                    <a16:creationId xmlns:a16="http://schemas.microsoft.com/office/drawing/2014/main" id="{27B8B625-ED1C-8462-1C19-D89BA7E5F919}"/>
                  </a:ext>
                </a:extLst>
              </p:cNvPr>
              <p:cNvSpPr/>
              <p:nvPr/>
            </p:nvSpPr>
            <p:spPr>
              <a:xfrm>
                <a:off x="4916322" y="4027429"/>
                <a:ext cx="1451538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</a:t>
                </a:r>
                <a:r>
                  <a:rPr lang="en-US" sz="16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0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𝐰</m:t>
                    </m:r>
                  </m:oMath>
                </a14:m>
                <a:endParaRPr b="1" dirty="0"/>
              </a:p>
            </p:txBody>
          </p:sp>
        </mc:Choice>
        <mc:Fallback xmlns="">
          <p:sp>
            <p:nvSpPr>
              <p:cNvPr id="121" name="Google Shape;116;p3">
                <a:extLst>
                  <a:ext uri="{FF2B5EF4-FFF2-40B4-BE49-F238E27FC236}">
                    <a16:creationId xmlns:a16="http://schemas.microsoft.com/office/drawing/2014/main" id="{27B8B625-ED1C-8462-1C19-D89BA7E5F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322" y="4027429"/>
                <a:ext cx="1451538" cy="33851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Google Shape;116;p3">
            <a:extLst>
              <a:ext uri="{FF2B5EF4-FFF2-40B4-BE49-F238E27FC236}">
                <a16:creationId xmlns:a16="http://schemas.microsoft.com/office/drawing/2014/main" id="{C41A8EAE-F810-03FA-B0A4-79B98BAF117C}"/>
              </a:ext>
            </a:extLst>
          </p:cNvPr>
          <p:cNvSpPr/>
          <p:nvPr/>
        </p:nvSpPr>
        <p:spPr>
          <a:xfrm>
            <a:off x="4995093" y="2384088"/>
            <a:ext cx="132259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Google Shape;117;p3">
                <a:extLst>
                  <a:ext uri="{FF2B5EF4-FFF2-40B4-BE49-F238E27FC236}">
                    <a16:creationId xmlns:a16="http://schemas.microsoft.com/office/drawing/2014/main" id="{8EB41526-6779-3A6B-CBC5-AF2064997E20}"/>
                  </a:ext>
                </a:extLst>
              </p:cNvPr>
              <p:cNvSpPr/>
              <p:nvPr/>
            </p:nvSpPr>
            <p:spPr>
              <a:xfrm>
                <a:off x="3877740" y="2974656"/>
                <a:ext cx="109975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3" name="Google Shape;117;p3">
                <a:extLst>
                  <a:ext uri="{FF2B5EF4-FFF2-40B4-BE49-F238E27FC236}">
                    <a16:creationId xmlns:a16="http://schemas.microsoft.com/office/drawing/2014/main" id="{8EB41526-6779-3A6B-CBC5-AF2064997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40" y="2974656"/>
                <a:ext cx="1099755" cy="338514"/>
              </a:xfrm>
              <a:prstGeom prst="rect">
                <a:avLst/>
              </a:prstGeom>
              <a:blipFill>
                <a:blip r:embed="rId9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17;p3">
                <a:extLst>
                  <a:ext uri="{FF2B5EF4-FFF2-40B4-BE49-F238E27FC236}">
                    <a16:creationId xmlns:a16="http://schemas.microsoft.com/office/drawing/2014/main" id="{84B0F7C3-8ADB-97A0-189F-3D2F3A67559F}"/>
                  </a:ext>
                </a:extLst>
              </p:cNvPr>
              <p:cNvSpPr/>
              <p:nvPr/>
            </p:nvSpPr>
            <p:spPr>
              <a:xfrm>
                <a:off x="4044705" y="3866661"/>
                <a:ext cx="85884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4" name="Google Shape;117;p3">
                <a:extLst>
                  <a:ext uri="{FF2B5EF4-FFF2-40B4-BE49-F238E27FC236}">
                    <a16:creationId xmlns:a16="http://schemas.microsoft.com/office/drawing/2014/main" id="{84B0F7C3-8ADB-97A0-189F-3D2F3A675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05" y="3866661"/>
                <a:ext cx="858846" cy="33851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17;p3">
                <a:extLst>
                  <a:ext uri="{FF2B5EF4-FFF2-40B4-BE49-F238E27FC236}">
                    <a16:creationId xmlns:a16="http://schemas.microsoft.com/office/drawing/2014/main" id="{1AF6B426-B62E-0243-0779-CD3768E2E546}"/>
                  </a:ext>
                </a:extLst>
              </p:cNvPr>
              <p:cNvSpPr/>
              <p:nvPr/>
            </p:nvSpPr>
            <p:spPr>
              <a:xfrm>
                <a:off x="4064017" y="4611829"/>
                <a:ext cx="109975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5" name="Google Shape;117;p3">
                <a:extLst>
                  <a:ext uri="{FF2B5EF4-FFF2-40B4-BE49-F238E27FC236}">
                    <a16:creationId xmlns:a16="http://schemas.microsoft.com/office/drawing/2014/main" id="{1AF6B426-B62E-0243-0779-CD3768E2E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17" y="4611829"/>
                <a:ext cx="1099755" cy="33851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7529E52-164F-1B71-83A3-B11A9434A0B9}"/>
              </a:ext>
            </a:extLst>
          </p:cNvPr>
          <p:cNvSpPr txBox="1"/>
          <p:nvPr/>
        </p:nvSpPr>
        <p:spPr>
          <a:xfrm>
            <a:off x="5282750" y="4232674"/>
            <a:ext cx="707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lang="en-US" dirty="0"/>
          </a:p>
        </p:txBody>
      </p:sp>
      <p:cxnSp>
        <p:nvCxnSpPr>
          <p:cNvPr id="127" name="Google Shape;144;p3">
            <a:extLst>
              <a:ext uri="{FF2B5EF4-FFF2-40B4-BE49-F238E27FC236}">
                <a16:creationId xmlns:a16="http://schemas.microsoft.com/office/drawing/2014/main" id="{BF458B26-53A5-CBC1-081F-3FC79129EE91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3959513" y="2658665"/>
            <a:ext cx="1083571" cy="73196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8" name="Google Shape;144;p3">
            <a:extLst>
              <a:ext uri="{FF2B5EF4-FFF2-40B4-BE49-F238E27FC236}">
                <a16:creationId xmlns:a16="http://schemas.microsoft.com/office/drawing/2014/main" id="{08307916-B9EB-4C2B-C406-B7FE6B978758}"/>
              </a:ext>
            </a:extLst>
          </p:cNvPr>
          <p:cNvCxnSpPr>
            <a:cxnSpLocks/>
          </p:cNvCxnSpPr>
          <p:nvPr/>
        </p:nvCxnSpPr>
        <p:spPr>
          <a:xfrm>
            <a:off x="3954820" y="3927795"/>
            <a:ext cx="102267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9" name="Google Shape;144;p3">
            <a:extLst>
              <a:ext uri="{FF2B5EF4-FFF2-40B4-BE49-F238E27FC236}">
                <a16:creationId xmlns:a16="http://schemas.microsoft.com/office/drawing/2014/main" id="{1BAFC91F-394D-6904-5B42-2E394AD64D72}"/>
              </a:ext>
            </a:extLst>
          </p:cNvPr>
          <p:cNvCxnSpPr>
            <a:cxnSpLocks/>
          </p:cNvCxnSpPr>
          <p:nvPr/>
        </p:nvCxnSpPr>
        <p:spPr>
          <a:xfrm flipV="1">
            <a:off x="4010884" y="4470492"/>
            <a:ext cx="950086" cy="50423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130" name="Google Shape;114;p3">
            <a:extLst>
              <a:ext uri="{FF2B5EF4-FFF2-40B4-BE49-F238E27FC236}">
                <a16:creationId xmlns:a16="http://schemas.microsoft.com/office/drawing/2014/main" id="{10CB30D3-C96D-4103-A043-1C8AC0DB00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007748" y="3636197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Google Shape;117;p3">
                <a:extLst>
                  <a:ext uri="{FF2B5EF4-FFF2-40B4-BE49-F238E27FC236}">
                    <a16:creationId xmlns:a16="http://schemas.microsoft.com/office/drawing/2014/main" id="{CA7DD67E-B68D-3569-A432-A23D66049F4F}"/>
                  </a:ext>
                </a:extLst>
              </p:cNvPr>
              <p:cNvSpPr/>
              <p:nvPr/>
            </p:nvSpPr>
            <p:spPr>
              <a:xfrm>
                <a:off x="2070309" y="4147830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1" name="Google Shape;117;p3">
                <a:extLst>
                  <a:ext uri="{FF2B5EF4-FFF2-40B4-BE49-F238E27FC236}">
                    <a16:creationId xmlns:a16="http://schemas.microsoft.com/office/drawing/2014/main" id="{CA7DD67E-B68D-3569-A432-A23D66049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09" y="4147830"/>
                <a:ext cx="2493926" cy="338514"/>
              </a:xfrm>
              <a:prstGeom prst="rect">
                <a:avLst/>
              </a:prstGeom>
              <a:blipFill>
                <a:blip r:embed="rId12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Google Shape;114;p3">
            <a:extLst>
              <a:ext uri="{FF2B5EF4-FFF2-40B4-BE49-F238E27FC236}">
                <a16:creationId xmlns:a16="http://schemas.microsoft.com/office/drawing/2014/main" id="{BC8B65F1-F604-91BD-08E9-C9FF06F53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015970" y="4932209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Google Shape;117;p3">
                <a:extLst>
                  <a:ext uri="{FF2B5EF4-FFF2-40B4-BE49-F238E27FC236}">
                    <a16:creationId xmlns:a16="http://schemas.microsoft.com/office/drawing/2014/main" id="{D2C82D08-75C3-4FB7-76B6-FE9BA49B5E97}"/>
                  </a:ext>
                </a:extLst>
              </p:cNvPr>
              <p:cNvSpPr/>
              <p:nvPr/>
            </p:nvSpPr>
            <p:spPr>
              <a:xfrm>
                <a:off x="2078531" y="5443842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3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3" name="Google Shape;117;p3">
                <a:extLst>
                  <a:ext uri="{FF2B5EF4-FFF2-40B4-BE49-F238E27FC236}">
                    <a16:creationId xmlns:a16="http://schemas.microsoft.com/office/drawing/2014/main" id="{D2C82D08-75C3-4FB7-76B6-FE9BA49B5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31" y="5443842"/>
                <a:ext cx="2493926" cy="33851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4" name="Google Shape;108;p3">
            <a:extLst>
              <a:ext uri="{FF2B5EF4-FFF2-40B4-BE49-F238E27FC236}">
                <a16:creationId xmlns:a16="http://schemas.microsoft.com/office/drawing/2014/main" id="{452C55F7-F3E1-22E5-C4A4-9B7EB21D2D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4817" y="5293882"/>
            <a:ext cx="828472" cy="82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17;p3">
            <a:extLst>
              <a:ext uri="{FF2B5EF4-FFF2-40B4-BE49-F238E27FC236}">
                <a16:creationId xmlns:a16="http://schemas.microsoft.com/office/drawing/2014/main" id="{BF782B48-2A5D-CAFD-F98C-520E7B22D664}"/>
              </a:ext>
            </a:extLst>
          </p:cNvPr>
          <p:cNvSpPr/>
          <p:nvPr/>
        </p:nvSpPr>
        <p:spPr>
          <a:xfrm>
            <a:off x="3939826" y="5978672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4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17;p3">
            <a:extLst>
              <a:ext uri="{FF2B5EF4-FFF2-40B4-BE49-F238E27FC236}">
                <a16:creationId xmlns:a16="http://schemas.microsoft.com/office/drawing/2014/main" id="{00C37C6F-2E2C-330F-CDE2-A079170A747E}"/>
              </a:ext>
            </a:extLst>
          </p:cNvPr>
          <p:cNvSpPr/>
          <p:nvPr/>
        </p:nvSpPr>
        <p:spPr>
          <a:xfrm>
            <a:off x="4537854" y="5970952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1B9ACD4-9655-7FE5-74D3-13F97F6C4468}"/>
              </a:ext>
            </a:extLst>
          </p:cNvPr>
          <p:cNvSpPr/>
          <p:nvPr/>
        </p:nvSpPr>
        <p:spPr>
          <a:xfrm>
            <a:off x="4023418" y="5135718"/>
            <a:ext cx="3312156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Google Shape;144;p3">
            <a:extLst>
              <a:ext uri="{FF2B5EF4-FFF2-40B4-BE49-F238E27FC236}">
                <a16:creationId xmlns:a16="http://schemas.microsoft.com/office/drawing/2014/main" id="{BC311E3A-29CA-E5CC-81EF-7409D22F2498}"/>
              </a:ext>
            </a:extLst>
          </p:cNvPr>
          <p:cNvCxnSpPr>
            <a:cxnSpLocks/>
          </p:cNvCxnSpPr>
          <p:nvPr/>
        </p:nvCxnSpPr>
        <p:spPr>
          <a:xfrm flipV="1">
            <a:off x="5617035" y="4603449"/>
            <a:ext cx="0" cy="51540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139" name="Google Shape;114;p3">
            <a:extLst>
              <a:ext uri="{FF2B5EF4-FFF2-40B4-BE49-F238E27FC236}">
                <a16:creationId xmlns:a16="http://schemas.microsoft.com/office/drawing/2014/main" id="{E3EF4705-5979-7BD7-84C4-EB155B3008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387470" y="5451599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Google Shape;117;p3">
                <a:extLst>
                  <a:ext uri="{FF2B5EF4-FFF2-40B4-BE49-F238E27FC236}">
                    <a16:creationId xmlns:a16="http://schemas.microsoft.com/office/drawing/2014/main" id="{6BD71B70-0963-62C2-0E40-DF6A34A765BC}"/>
                  </a:ext>
                </a:extLst>
              </p:cNvPr>
              <p:cNvSpPr/>
              <p:nvPr/>
            </p:nvSpPr>
            <p:spPr>
              <a:xfrm>
                <a:off x="5450031" y="5963232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4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0" name="Google Shape;117;p3">
                <a:extLst>
                  <a:ext uri="{FF2B5EF4-FFF2-40B4-BE49-F238E27FC236}">
                    <a16:creationId xmlns:a16="http://schemas.microsoft.com/office/drawing/2014/main" id="{6BD71B70-0963-62C2-0E40-DF6A34A76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031" y="5963232"/>
                <a:ext cx="2493926" cy="33851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Picture 140">
            <a:extLst>
              <a:ext uri="{FF2B5EF4-FFF2-40B4-BE49-F238E27FC236}">
                <a16:creationId xmlns:a16="http://schemas.microsoft.com/office/drawing/2014/main" id="{B17FF360-8D86-0141-DAA6-550D01D0C9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1070" y="5185668"/>
            <a:ext cx="835918" cy="743769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1E80E9B-E3A7-7BB6-4761-BDDA14112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1236" y="5230471"/>
            <a:ext cx="835918" cy="74376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088016A5-8C99-AFF7-035D-1107F13FF6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6212" y="5297288"/>
            <a:ext cx="835918" cy="743769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E2E587F1-248F-9A7A-CA80-107C0906886A}"/>
              </a:ext>
            </a:extLst>
          </p:cNvPr>
          <p:cNvSpPr/>
          <p:nvPr/>
        </p:nvSpPr>
        <p:spPr>
          <a:xfrm>
            <a:off x="7387758" y="4604212"/>
            <a:ext cx="3312156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Google Shape;114;p3">
            <a:extLst>
              <a:ext uri="{FF2B5EF4-FFF2-40B4-BE49-F238E27FC236}">
                <a16:creationId xmlns:a16="http://schemas.microsoft.com/office/drawing/2014/main" id="{1DD95FB4-4919-C89E-3764-FE85A4C0F2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779030" y="4877640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Google Shape;117;p3">
                <a:extLst>
                  <a:ext uri="{FF2B5EF4-FFF2-40B4-BE49-F238E27FC236}">
                    <a16:creationId xmlns:a16="http://schemas.microsoft.com/office/drawing/2014/main" id="{E0A0EE7F-850C-5250-F265-969F3CC62365}"/>
                  </a:ext>
                </a:extLst>
              </p:cNvPr>
              <p:cNvSpPr/>
              <p:nvPr/>
            </p:nvSpPr>
            <p:spPr>
              <a:xfrm>
                <a:off x="6788192" y="5413320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5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6" name="Google Shape;117;p3">
                <a:extLst>
                  <a:ext uri="{FF2B5EF4-FFF2-40B4-BE49-F238E27FC236}">
                    <a16:creationId xmlns:a16="http://schemas.microsoft.com/office/drawing/2014/main" id="{E0A0EE7F-850C-5250-F265-969F3CC62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92" y="5413320"/>
                <a:ext cx="2493926" cy="33851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7" name="Google Shape;108;p3">
            <a:extLst>
              <a:ext uri="{FF2B5EF4-FFF2-40B4-BE49-F238E27FC236}">
                <a16:creationId xmlns:a16="http://schemas.microsoft.com/office/drawing/2014/main" id="{C6E00262-4934-9F64-C920-9803A40D48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5989" y="4787657"/>
            <a:ext cx="828472" cy="82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17;p3">
            <a:extLst>
              <a:ext uri="{FF2B5EF4-FFF2-40B4-BE49-F238E27FC236}">
                <a16:creationId xmlns:a16="http://schemas.microsoft.com/office/drawing/2014/main" id="{53D5A562-0DEC-2034-B8CE-7387E50BA74A}"/>
              </a:ext>
            </a:extLst>
          </p:cNvPr>
          <p:cNvSpPr/>
          <p:nvPr/>
        </p:nvSpPr>
        <p:spPr>
          <a:xfrm>
            <a:off x="9714957" y="5448708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5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9B964D7A-EC6E-A0A0-C23B-7B531D379C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98536" y="4671637"/>
            <a:ext cx="906127" cy="78267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94E91025-C0B9-4315-D0E4-7A4322E392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70137" y="4697961"/>
            <a:ext cx="906127" cy="78267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C3B07BD-0D78-7C9E-2B5D-A36643650C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49486" y="4736540"/>
            <a:ext cx="906127" cy="782670"/>
          </a:xfrm>
          <a:prstGeom prst="rect">
            <a:avLst/>
          </a:prstGeom>
        </p:spPr>
      </p:pic>
      <p:sp>
        <p:nvSpPr>
          <p:cNvPr id="152" name="Google Shape;117;p3">
            <a:extLst>
              <a:ext uri="{FF2B5EF4-FFF2-40B4-BE49-F238E27FC236}">
                <a16:creationId xmlns:a16="http://schemas.microsoft.com/office/drawing/2014/main" id="{DFB2F437-E1FB-5148-6B64-B7EB188C1661}"/>
              </a:ext>
            </a:extLst>
          </p:cNvPr>
          <p:cNvSpPr/>
          <p:nvPr/>
        </p:nvSpPr>
        <p:spPr>
          <a:xfrm>
            <a:off x="8330851" y="5443116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0E76E7B-7C50-D244-1B62-134DE38AAA78}"/>
              </a:ext>
            </a:extLst>
          </p:cNvPr>
          <p:cNvSpPr/>
          <p:nvPr/>
        </p:nvSpPr>
        <p:spPr>
          <a:xfrm>
            <a:off x="7387758" y="3316025"/>
            <a:ext cx="3312156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Google Shape;114;p3">
            <a:extLst>
              <a:ext uri="{FF2B5EF4-FFF2-40B4-BE49-F238E27FC236}">
                <a16:creationId xmlns:a16="http://schemas.microsoft.com/office/drawing/2014/main" id="{26A94732-EDB0-0F19-F0FB-C4AA54CC07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779030" y="3589453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Google Shape;117;p3">
                <a:extLst>
                  <a:ext uri="{FF2B5EF4-FFF2-40B4-BE49-F238E27FC236}">
                    <a16:creationId xmlns:a16="http://schemas.microsoft.com/office/drawing/2014/main" id="{75D89388-908C-9C6A-5110-8BA56CE7DAF8}"/>
                  </a:ext>
                </a:extLst>
              </p:cNvPr>
              <p:cNvSpPr/>
              <p:nvPr/>
            </p:nvSpPr>
            <p:spPr>
              <a:xfrm>
                <a:off x="6788192" y="4125133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6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5" name="Google Shape;117;p3">
                <a:extLst>
                  <a:ext uri="{FF2B5EF4-FFF2-40B4-BE49-F238E27FC236}">
                    <a16:creationId xmlns:a16="http://schemas.microsoft.com/office/drawing/2014/main" id="{75D89388-908C-9C6A-5110-8BA56CE7D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92" y="4125133"/>
                <a:ext cx="2493926" cy="338514"/>
              </a:xfrm>
              <a:prstGeom prst="rect">
                <a:avLst/>
              </a:prstGeom>
              <a:blipFill>
                <a:blip r:embed="rId18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Google Shape;108;p3">
            <a:extLst>
              <a:ext uri="{FF2B5EF4-FFF2-40B4-BE49-F238E27FC236}">
                <a16:creationId xmlns:a16="http://schemas.microsoft.com/office/drawing/2014/main" id="{36C6F239-9465-5498-CA9B-9BB10DA2AC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5989" y="3499470"/>
            <a:ext cx="828472" cy="82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17;p3">
            <a:extLst>
              <a:ext uri="{FF2B5EF4-FFF2-40B4-BE49-F238E27FC236}">
                <a16:creationId xmlns:a16="http://schemas.microsoft.com/office/drawing/2014/main" id="{43AB400B-97A6-E884-878F-D629C7C31EFB}"/>
              </a:ext>
            </a:extLst>
          </p:cNvPr>
          <p:cNvSpPr/>
          <p:nvPr/>
        </p:nvSpPr>
        <p:spPr>
          <a:xfrm>
            <a:off x="9714957" y="4160521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6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17;p3">
            <a:extLst>
              <a:ext uri="{FF2B5EF4-FFF2-40B4-BE49-F238E27FC236}">
                <a16:creationId xmlns:a16="http://schemas.microsoft.com/office/drawing/2014/main" id="{95AA82BA-EE16-F89B-F83F-A9BBABC49F50}"/>
              </a:ext>
            </a:extLst>
          </p:cNvPr>
          <p:cNvSpPr/>
          <p:nvPr/>
        </p:nvSpPr>
        <p:spPr>
          <a:xfrm>
            <a:off x="8330851" y="4154929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9D142AC-8893-4BA6-55C8-06B0EE05FFB6}"/>
              </a:ext>
            </a:extLst>
          </p:cNvPr>
          <p:cNvSpPr/>
          <p:nvPr/>
        </p:nvSpPr>
        <p:spPr>
          <a:xfrm>
            <a:off x="7387758" y="2082556"/>
            <a:ext cx="3312156" cy="1139902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Google Shape;114;p3">
            <a:extLst>
              <a:ext uri="{FF2B5EF4-FFF2-40B4-BE49-F238E27FC236}">
                <a16:creationId xmlns:a16="http://schemas.microsoft.com/office/drawing/2014/main" id="{BB420CEF-EA44-5288-4B46-13E2217E30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779030" y="2355984"/>
            <a:ext cx="554478" cy="5544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Google Shape;117;p3">
                <a:extLst>
                  <a:ext uri="{FF2B5EF4-FFF2-40B4-BE49-F238E27FC236}">
                    <a16:creationId xmlns:a16="http://schemas.microsoft.com/office/drawing/2014/main" id="{EA8A1C89-6946-9318-5C56-ED0A2ABFDDE9}"/>
                  </a:ext>
                </a:extLst>
              </p:cNvPr>
              <p:cNvSpPr/>
              <p:nvPr/>
            </p:nvSpPr>
            <p:spPr>
              <a:xfrm>
                <a:off x="6788192" y="2891664"/>
                <a:ext cx="2493926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US" sz="16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1600" b="1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𝐰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7</m:t>
                        </m:r>
                      </m:sub>
                    </m:sSub>
                  </m:oMath>
                </a14:m>
                <a:endParaRPr sz="16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1" name="Google Shape;117;p3">
                <a:extLst>
                  <a:ext uri="{FF2B5EF4-FFF2-40B4-BE49-F238E27FC236}">
                    <a16:creationId xmlns:a16="http://schemas.microsoft.com/office/drawing/2014/main" id="{EA8A1C89-6946-9318-5C56-ED0A2ABFD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92" y="2891664"/>
                <a:ext cx="2493926" cy="338514"/>
              </a:xfrm>
              <a:prstGeom prst="rect">
                <a:avLst/>
              </a:prstGeom>
              <a:blipFill>
                <a:blip r:embed="rId19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2" name="Google Shape;108;p3">
            <a:extLst>
              <a:ext uri="{FF2B5EF4-FFF2-40B4-BE49-F238E27FC236}">
                <a16:creationId xmlns:a16="http://schemas.microsoft.com/office/drawing/2014/main" id="{641EE45C-4BEF-3CEF-D4CC-E82172F58E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5989" y="2266001"/>
            <a:ext cx="828472" cy="82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17;p3">
            <a:extLst>
              <a:ext uri="{FF2B5EF4-FFF2-40B4-BE49-F238E27FC236}">
                <a16:creationId xmlns:a16="http://schemas.microsoft.com/office/drawing/2014/main" id="{CA68A746-D6AB-A939-CDB1-FB3BEA9C2427}"/>
              </a:ext>
            </a:extLst>
          </p:cNvPr>
          <p:cNvSpPr/>
          <p:nvPr/>
        </p:nvSpPr>
        <p:spPr>
          <a:xfrm>
            <a:off x="9714957" y="2927052"/>
            <a:ext cx="109975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7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17;p3">
            <a:extLst>
              <a:ext uri="{FF2B5EF4-FFF2-40B4-BE49-F238E27FC236}">
                <a16:creationId xmlns:a16="http://schemas.microsoft.com/office/drawing/2014/main" id="{B0C46EA8-9F99-3677-2CBD-BB49274F0A76}"/>
              </a:ext>
            </a:extLst>
          </p:cNvPr>
          <p:cNvSpPr/>
          <p:nvPr/>
        </p:nvSpPr>
        <p:spPr>
          <a:xfrm>
            <a:off x="8330851" y="2921460"/>
            <a:ext cx="18719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 MRI</a:t>
            </a:r>
            <a:endParaRPr sz="1600" b="0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F535A280-62DB-8053-D152-DDAA4A9865E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94714" y="3373295"/>
            <a:ext cx="906128" cy="776682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8BD81D7-E237-1160-938B-CC2185F952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9261" y="3409964"/>
            <a:ext cx="906128" cy="776682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D0DEBD36-D876-5C3E-322F-8CCBDBC9DC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49485" y="3441596"/>
            <a:ext cx="906128" cy="776682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A6BAE52-939A-C16C-1924-27FD0C595B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45196" y="2132008"/>
            <a:ext cx="887111" cy="749929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46423794-E822-069F-BAA5-C347F6FF56E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19743" y="2162102"/>
            <a:ext cx="887111" cy="749929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2C48C654-7016-9EF0-06EE-19706D8ED3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94290" y="2209082"/>
            <a:ext cx="887111" cy="749929"/>
          </a:xfrm>
          <a:prstGeom prst="rect">
            <a:avLst/>
          </a:prstGeom>
        </p:spPr>
      </p:pic>
      <p:cxnSp>
        <p:nvCxnSpPr>
          <p:cNvPr id="171" name="Google Shape;144;p3">
            <a:extLst>
              <a:ext uri="{FF2B5EF4-FFF2-40B4-BE49-F238E27FC236}">
                <a16:creationId xmlns:a16="http://schemas.microsoft.com/office/drawing/2014/main" id="{00044B46-2336-EE8C-A64E-F595B06C4BF6}"/>
              </a:ext>
            </a:extLst>
          </p:cNvPr>
          <p:cNvCxnSpPr>
            <a:cxnSpLocks/>
            <a:endCxn id="159" idx="1"/>
          </p:cNvCxnSpPr>
          <p:nvPr/>
        </p:nvCxnSpPr>
        <p:spPr>
          <a:xfrm flipV="1">
            <a:off x="6228155" y="2652507"/>
            <a:ext cx="1159603" cy="74738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72" name="Google Shape;144;p3">
            <a:extLst>
              <a:ext uri="{FF2B5EF4-FFF2-40B4-BE49-F238E27FC236}">
                <a16:creationId xmlns:a16="http://schemas.microsoft.com/office/drawing/2014/main" id="{85173DD8-69F8-0E90-0ED0-59E1C0219C5C}"/>
              </a:ext>
            </a:extLst>
          </p:cNvPr>
          <p:cNvCxnSpPr>
            <a:cxnSpLocks/>
          </p:cNvCxnSpPr>
          <p:nvPr/>
        </p:nvCxnSpPr>
        <p:spPr>
          <a:xfrm flipV="1">
            <a:off x="6259390" y="3931087"/>
            <a:ext cx="1115642" cy="1722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73" name="Google Shape;144;p3">
            <a:extLst>
              <a:ext uri="{FF2B5EF4-FFF2-40B4-BE49-F238E27FC236}">
                <a16:creationId xmlns:a16="http://schemas.microsoft.com/office/drawing/2014/main" id="{6F71F607-6EBD-3848-9EF8-F6F92495E029}"/>
              </a:ext>
            </a:extLst>
          </p:cNvPr>
          <p:cNvCxnSpPr>
            <a:cxnSpLocks/>
          </p:cNvCxnSpPr>
          <p:nvPr/>
        </p:nvCxnSpPr>
        <p:spPr>
          <a:xfrm flipH="1" flipV="1">
            <a:off x="6274360" y="4531123"/>
            <a:ext cx="1066333" cy="32983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Google Shape;117;p3">
                <a:extLst>
                  <a:ext uri="{FF2B5EF4-FFF2-40B4-BE49-F238E27FC236}">
                    <a16:creationId xmlns:a16="http://schemas.microsoft.com/office/drawing/2014/main" id="{721C7F56-7DEE-66EB-1361-8410E80A24D2}"/>
                  </a:ext>
                </a:extLst>
              </p:cNvPr>
              <p:cNvSpPr/>
              <p:nvPr/>
            </p:nvSpPr>
            <p:spPr>
              <a:xfrm>
                <a:off x="5278570" y="4657800"/>
                <a:ext cx="109975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4" name="Google Shape;117;p3">
                <a:extLst>
                  <a:ext uri="{FF2B5EF4-FFF2-40B4-BE49-F238E27FC236}">
                    <a16:creationId xmlns:a16="http://schemas.microsoft.com/office/drawing/2014/main" id="{721C7F56-7DEE-66EB-1361-8410E80A2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70" y="4657800"/>
                <a:ext cx="1099755" cy="338514"/>
              </a:xfrm>
              <a:prstGeom prst="rect">
                <a:avLst/>
              </a:prstGeom>
              <a:blipFill>
                <a:blip r:embed="rId22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Google Shape;117;p3">
                <a:extLst>
                  <a:ext uri="{FF2B5EF4-FFF2-40B4-BE49-F238E27FC236}">
                    <a16:creationId xmlns:a16="http://schemas.microsoft.com/office/drawing/2014/main" id="{E6ACFD26-1DDD-62BB-204A-30FC2B20E794}"/>
                  </a:ext>
                </a:extLst>
              </p:cNvPr>
              <p:cNvSpPr/>
              <p:nvPr/>
            </p:nvSpPr>
            <p:spPr>
              <a:xfrm>
                <a:off x="6198339" y="4607101"/>
                <a:ext cx="109975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5" name="Google Shape;117;p3">
                <a:extLst>
                  <a:ext uri="{FF2B5EF4-FFF2-40B4-BE49-F238E27FC236}">
                    <a16:creationId xmlns:a16="http://schemas.microsoft.com/office/drawing/2014/main" id="{E6ACFD26-1DDD-62BB-204A-30FC2B20E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39" y="4607101"/>
                <a:ext cx="1099755" cy="338514"/>
              </a:xfrm>
              <a:prstGeom prst="rect">
                <a:avLst/>
              </a:prstGeom>
              <a:blipFill>
                <a:blip r:embed="rId23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Google Shape;117;p3">
                <a:extLst>
                  <a:ext uri="{FF2B5EF4-FFF2-40B4-BE49-F238E27FC236}">
                    <a16:creationId xmlns:a16="http://schemas.microsoft.com/office/drawing/2014/main" id="{9176FDC2-112A-10A0-3307-140E69C161A8}"/>
                  </a:ext>
                </a:extLst>
              </p:cNvPr>
              <p:cNvSpPr/>
              <p:nvPr/>
            </p:nvSpPr>
            <p:spPr>
              <a:xfrm>
                <a:off x="6318363" y="3866692"/>
                <a:ext cx="109975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6" name="Google Shape;117;p3">
                <a:extLst>
                  <a:ext uri="{FF2B5EF4-FFF2-40B4-BE49-F238E27FC236}">
                    <a16:creationId xmlns:a16="http://schemas.microsoft.com/office/drawing/2014/main" id="{9176FDC2-112A-10A0-3307-140E69C16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363" y="3866692"/>
                <a:ext cx="1099755" cy="338514"/>
              </a:xfrm>
              <a:prstGeom prst="rect">
                <a:avLst/>
              </a:prstGeom>
              <a:blipFill>
                <a:blip r:embed="rId24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17;p3">
                <a:extLst>
                  <a:ext uri="{FF2B5EF4-FFF2-40B4-BE49-F238E27FC236}">
                    <a16:creationId xmlns:a16="http://schemas.microsoft.com/office/drawing/2014/main" id="{CE4F5737-84F2-A742-1478-029B13051122}"/>
                  </a:ext>
                </a:extLst>
              </p:cNvPr>
              <p:cNvSpPr/>
              <p:nvPr/>
            </p:nvSpPr>
            <p:spPr>
              <a:xfrm>
                <a:off x="6353451" y="2974656"/>
                <a:ext cx="109975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𝑎</m:t>
                          </m:r>
                        </m:e>
                        <m:sub>
                          <m:r>
                            <a:rPr lang="ar-AE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ar-AE" sz="1600" b="0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7" name="Google Shape;117;p3">
                <a:extLst>
                  <a:ext uri="{FF2B5EF4-FFF2-40B4-BE49-F238E27FC236}">
                    <a16:creationId xmlns:a16="http://schemas.microsoft.com/office/drawing/2014/main" id="{CE4F5737-84F2-A742-1478-029B13051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451" y="2974656"/>
                <a:ext cx="1099755" cy="338514"/>
              </a:xfrm>
              <a:prstGeom prst="rect">
                <a:avLst/>
              </a:prstGeom>
              <a:blipFill>
                <a:blip r:embed="rId25"/>
                <a:stretch>
                  <a:fillRect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16;p3">
                <a:extLst>
                  <a:ext uri="{FF2B5EF4-FFF2-40B4-BE49-F238E27FC236}">
                    <a16:creationId xmlns:a16="http://schemas.microsoft.com/office/drawing/2014/main" id="{BD2DD667-354E-06BE-FDC2-9BCC3187C145}"/>
                  </a:ext>
                </a:extLst>
              </p:cNvPr>
              <p:cNvSpPr/>
              <p:nvPr/>
            </p:nvSpPr>
            <p:spPr>
              <a:xfrm>
                <a:off x="5074075" y="2666549"/>
                <a:ext cx="1322592" cy="696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ar-A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  <m:e>
                          <m:sSub>
                            <m:sSubPr>
                              <m:ctrlPr>
                                <a:rPr lang="ar-A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ar-A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ar-A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ar-A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Google Shape;116;p3">
                <a:extLst>
                  <a:ext uri="{FF2B5EF4-FFF2-40B4-BE49-F238E27FC236}">
                    <a16:creationId xmlns:a16="http://schemas.microsoft.com/office/drawing/2014/main" id="{BD2DD667-354E-06BE-FDC2-9BCC3187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075" y="2666549"/>
                <a:ext cx="1322592" cy="6968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56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5E12-094E-3231-F1EF-7C09047E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IID Dataset VS Non-IID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1E66B-75AA-59D2-9E4F-BD7564E3A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IID: Independent and identically distributed.</a:t>
            </a:r>
          </a:p>
          <a:p>
            <a:r>
              <a:rPr lang="en-US" dirty="0"/>
              <a:t>Non-IID is more common.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3FF27-FE89-700E-6608-40EF3FA16E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0F8D2-B6E4-D997-E81B-3116FC5BD8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ECE71-4864-2229-AF16-5EB00773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373" y="1825624"/>
            <a:ext cx="5110827" cy="30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1DE9-C775-142B-6DEF-BC3316D8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69DDC-A5FF-727A-3A3D-A20B6310B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E5BB8-BBCF-CB2F-E682-E9EBBA8098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E8001-FA92-745A-190F-842ED836D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EE3D1-2CB0-BE80-8F71-E1B9D7A8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311"/>
            <a:ext cx="12192000" cy="3129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53B76-7A60-FFF9-1EC0-3C1826E31856}"/>
              </a:ext>
            </a:extLst>
          </p:cNvPr>
          <p:cNvSpPr txBox="1"/>
          <p:nvPr/>
        </p:nvSpPr>
        <p:spPr>
          <a:xfrm>
            <a:off x="270933" y="5653743"/>
            <a:ext cx="11497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McMahan, Brendan, Eider Moore, Daniel Ramage, Seth Hampson, and Blaise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Aguera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Arcas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"Communication-efficient learning of deep networks from decentralized data."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Artificial intelligence and statistics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1273-1282. PMLR,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15390-0D01-86CE-B3EE-50D5ABEC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B89F-5361-CCFD-5A5D-4AE1DAD6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987D5-599B-E626-1D2A-27A506C27A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D4105FDA-A73C-9E7D-62B8-AB893F32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1402091"/>
            <a:ext cx="7823125" cy="49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46925-A526-88FF-8AA8-7106EA98D6C8}"/>
                  </a:ext>
                </a:extLst>
              </p:cNvPr>
              <p:cNvSpPr txBox="1"/>
              <p:nvPr/>
            </p:nvSpPr>
            <p:spPr>
              <a:xfrm>
                <a:off x="7611881" y="1549116"/>
                <a:ext cx="609600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46925-A526-88FF-8AA8-7106EA98D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881" y="1549116"/>
                <a:ext cx="609600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75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5C819-62C8-48FE-AA86-30BF3CD5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3214-2359-9BA8-C68F-F64431DA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Averaging (</a:t>
            </a:r>
            <a:r>
              <a:rPr lang="en-US" dirty="0" err="1"/>
              <a:t>FedAvg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EB513-03CF-6C3A-AE1F-2C4FB0E842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579E83B8-A703-6352-C462-D1C9D8684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" y="1402091"/>
            <a:ext cx="7823125" cy="49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095757-33D7-1CF2-6FA4-FA70DACBCA3B}"/>
              </a:ext>
            </a:extLst>
          </p:cNvPr>
          <p:cNvSpPr/>
          <p:nvPr/>
        </p:nvSpPr>
        <p:spPr>
          <a:xfrm>
            <a:off x="5257799" y="1524000"/>
            <a:ext cx="2904068" cy="4233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6;p3">
                <a:extLst>
                  <a:ext uri="{FF2B5EF4-FFF2-40B4-BE49-F238E27FC236}">
                    <a16:creationId xmlns:a16="http://schemas.microsoft.com/office/drawing/2014/main" id="{9F1A80E8-EFDB-D94A-9AE1-C461E41000FB}"/>
                  </a:ext>
                </a:extLst>
              </p:cNvPr>
              <p:cNvSpPr/>
              <p:nvPr/>
            </p:nvSpPr>
            <p:spPr>
              <a:xfrm>
                <a:off x="8639087" y="1947333"/>
                <a:ext cx="3392394" cy="974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 algn="ctr"/>
                <a:r>
                  <a:rPr lang="en-US" sz="2800" b="0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𝑖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0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, …, 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𝑁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−</m:t>
                    </m:r>
                    <m:r>
                      <a:rPr lang="en-US" sz="2800" b="0" i="1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1</m:t>
                    </m:r>
                  </m:oMath>
                </a14:m>
                <a:endParaRPr lang="en-US" sz="2800" b="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" name="Google Shape;116;p3">
                <a:extLst>
                  <a:ext uri="{FF2B5EF4-FFF2-40B4-BE49-F238E27FC236}">
                    <a16:creationId xmlns:a16="http://schemas.microsoft.com/office/drawing/2014/main" id="{9F1A80E8-EFDB-D94A-9AE1-C461E4100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87" y="1947333"/>
                <a:ext cx="3392394" cy="974394"/>
              </a:xfrm>
              <a:prstGeom prst="rect">
                <a:avLst/>
              </a:prstGeom>
              <a:blipFill>
                <a:blip r:embed="rId4"/>
                <a:stretch>
                  <a:fillRect l="-2693" b="-1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31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1003</Words>
  <Application>Microsoft Office PowerPoint</Application>
  <PresentationFormat>Widescreen</PresentationFormat>
  <Paragraphs>239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Office Theme</vt:lpstr>
      <vt:lpstr>Federated Learning for Medical Image Analysis</vt:lpstr>
      <vt:lpstr>Outline</vt:lpstr>
      <vt:lpstr>How to train a model well?</vt:lpstr>
      <vt:lpstr>Issues on data from multiple centers</vt:lpstr>
      <vt:lpstr>What’s Federated Learning?</vt:lpstr>
      <vt:lpstr>IID Dataset VS Non-IID Dataset</vt:lpstr>
      <vt:lpstr>Federated Averaging (FedAvg)</vt:lpstr>
      <vt:lpstr>Federated Averaging (FedAvg)</vt:lpstr>
      <vt:lpstr>Federated Averaging (FedAvg)</vt:lpstr>
      <vt:lpstr>Federated Averaging (FedAvg)</vt:lpstr>
      <vt:lpstr>Federated Averaging (FedAvg)</vt:lpstr>
      <vt:lpstr>Federated Averaging (FedAvg)</vt:lpstr>
      <vt:lpstr>Federated Optimization in Heterogeneous Networks (FedProx)</vt:lpstr>
      <vt:lpstr>Federated Optimization in Heterogeneous Networks (FedProx)</vt:lpstr>
      <vt:lpstr>Federated Optimization in Heterogeneous Networks (FedProx)</vt:lpstr>
      <vt:lpstr>Examples: CIFAR10 by NVIDIA NVFlare</vt:lpstr>
      <vt:lpstr>Examples: CIFAR10 by NVIDIA NVFlare</vt:lpstr>
      <vt:lpstr>Examples: CIFAR10 by NVIDIA NVFlare</vt:lpstr>
      <vt:lpstr>Federated learning for medical image analysis: Pancreas MRI IPMN Risk Classification</vt:lpstr>
      <vt:lpstr>Federated learning for medical image analysis: Pancreas MRI IPMN Risk Classification</vt:lpstr>
      <vt:lpstr>Federated learning for medical image analysis: Pancreas MRI IPMN Risk Classification</vt:lpstr>
      <vt:lpstr>Federated Domain Generalization </vt:lpstr>
      <vt:lpstr>Federated Domain Generalization</vt:lpstr>
      <vt:lpstr>Fourier-Transform-based Federated Domain Generalization</vt:lpstr>
      <vt:lpstr>Fourier-Transform-based Federated Domain Generalization</vt:lpstr>
      <vt:lpstr>Fourier-Transform-based Federated Domain Generalization</vt:lpstr>
      <vt:lpstr>Federated learning for medical image analysis: Polyp Segmentation</vt:lpstr>
      <vt:lpstr>Federated learning for medical image analysis: Polyp Segmentation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Dana Marie Robertson</dc:creator>
  <cp:lastModifiedBy>Hongyi Pan</cp:lastModifiedBy>
  <cp:revision>226</cp:revision>
  <dcterms:created xsi:type="dcterms:W3CDTF">2023-10-12T18:44:15Z</dcterms:created>
  <dcterms:modified xsi:type="dcterms:W3CDTF">2024-12-06T16:57:55Z</dcterms:modified>
</cp:coreProperties>
</file>